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777" r:id="rId1"/>
  </p:sldMasterIdLst>
  <p:notesMasterIdLst>
    <p:notesMasterId r:id="rId7"/>
  </p:notesMasterIdLst>
  <p:handoutMasterIdLst>
    <p:handoutMasterId r:id="rId8"/>
  </p:handoutMasterIdLst>
  <p:sldIdLst>
    <p:sldId id="1787" r:id="rId2"/>
    <p:sldId id="1793" r:id="rId3"/>
    <p:sldId id="1790" r:id="rId4"/>
    <p:sldId id="1791" r:id="rId5"/>
    <p:sldId id="1792" r:id="rId6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6AB3"/>
    <a:srgbClr val="2A65B3"/>
    <a:srgbClr val="D96DAD"/>
    <a:srgbClr val="00FF00"/>
    <a:srgbClr val="C1859A"/>
    <a:srgbClr val="33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35" autoAdjust="0"/>
    <p:restoredTop sz="72411" autoAdjust="0"/>
  </p:normalViewPr>
  <p:slideViewPr>
    <p:cSldViewPr>
      <p:cViewPr varScale="1">
        <p:scale>
          <a:sx n="78" d="100"/>
          <a:sy n="78" d="100"/>
        </p:scale>
        <p:origin x="2658" y="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-3834" y="-96"/>
      </p:cViewPr>
      <p:guideLst>
        <p:guide orient="horz" pos="2880"/>
        <p:guide pos="2160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B0B65A-49E2-4C6E-B845-B4F1B10A62E4}" type="datetimeFigureOut">
              <a:rPr lang="de-CH" smtClean="0"/>
              <a:t>07.10.2018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CC77BF-5187-4E53-840D-539F82E039AC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731115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970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0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Arial" charset="0"/>
              </a:defRPr>
            </a:lvl1pPr>
          </a:lstStyle>
          <a:p>
            <a:pPr>
              <a:defRPr/>
            </a:pPr>
            <a:fld id="{453114F6-EEFC-41FB-9BA5-594BF79849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1872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ln/>
        </p:spPr>
      </p:sp>
      <p:sp>
        <p:nvSpPr>
          <p:cNvPr id="3072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de-CH" dirty="0"/>
          </a:p>
        </p:txBody>
      </p:sp>
      <p:sp>
        <p:nvSpPr>
          <p:cNvPr id="307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877" indent="-285722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2888" indent="-228578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043" indent="-228578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199" indent="-228578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354" indent="-22857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509" indent="-22857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8664" indent="-22857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5819" indent="-228578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fld id="{9EBDFF33-DF12-4580-8357-45C6BB12D255}" type="slidenum">
              <a:rPr lang="en-US" sz="1200">
                <a:solidFill>
                  <a:prstClr val="black"/>
                </a:solidFill>
                <a:latin typeface="Arial" charset="0"/>
              </a:rPr>
              <a:pPr/>
              <a:t>1</a:t>
            </a:fld>
            <a:endParaRPr lang="en-US" sz="1200" dirty="0">
              <a:solidFill>
                <a:prstClr val="black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6173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9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53114F6-EEFC-41FB-9BA5-594BF798495D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82926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baseline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114F6-EEFC-41FB-9BA5-594BF798495D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5871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114F6-EEFC-41FB-9BA5-594BF798495D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5706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/>
              <a:t>Since quantitative trajectory evaluation is a complicated task involving many details, we release an open source trajectory evaluation toolbox.</a:t>
            </a:r>
          </a:p>
          <a:p>
            <a:endParaRPr lang="en-US" altLang="zh-CN"/>
          </a:p>
          <a:p>
            <a:r>
              <a:rPr lang="en-US" altLang="zh-CN"/>
              <a:t>It implements different trajectory alignment methods and error metrics mentioned in this work.</a:t>
            </a:r>
          </a:p>
          <a:p>
            <a:endParaRPr lang="en-US" altLang="zh-CN"/>
          </a:p>
          <a:p>
            <a:r>
              <a:rPr lang="en-US" altLang="zh-CN"/>
              <a:t>It is designed for easy use and customization. It has a clearly defined interface so that the results can be easily exchanged and reproduced using the toolbox.</a:t>
            </a:r>
          </a:p>
          <a:p>
            <a:endParaRPr lang="en-US" altLang="zh-CN"/>
          </a:p>
          <a:p>
            <a:r>
              <a:rPr lang="en-US" altLang="zh-CN"/>
              <a:t>For more details, please visit me at booth 3, thanks,</a:t>
            </a:r>
          </a:p>
          <a:p>
            <a:endParaRPr lang="en-US" altLang="zh-CN"/>
          </a:p>
          <a:p>
            <a:r>
              <a:rPr lang="en-US" altLang="zh-CN"/>
              <a:t>25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53114F6-EEFC-41FB-9BA5-594BF798495D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29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152400" y="152400"/>
            <a:ext cx="8839200" cy="756320"/>
          </a:xfrm>
        </p:spPr>
        <p:txBody>
          <a:bodyPr/>
          <a:lstStyle>
            <a:lvl1pPr>
              <a:defRPr sz="38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155595" y="1052736"/>
            <a:ext cx="8836025" cy="5489352"/>
          </a:xfrm>
        </p:spPr>
        <p:txBody>
          <a:bodyPr/>
          <a:lstStyle>
            <a:lvl1pPr>
              <a:buClrTx/>
              <a:buFont typeface="Wingdings" pitchFamily="2" charset="2"/>
              <a:buChar char="Ø"/>
              <a:defRPr sz="2400">
                <a:latin typeface="Calibri" panose="020F0502020204030204" pitchFamily="34" charset="0"/>
                <a:cs typeface="Times" pitchFamily="18" charset="0"/>
              </a:defRPr>
            </a:lvl1pPr>
            <a:lvl2pPr>
              <a:defRPr>
                <a:latin typeface="Calibri" panose="020F0502020204030204" pitchFamily="34" charset="0"/>
                <a:cs typeface="Times" pitchFamily="18" charset="0"/>
              </a:defRPr>
            </a:lvl2pPr>
            <a:lvl3pPr>
              <a:defRPr>
                <a:latin typeface="Calibri" panose="020F0502020204030204" pitchFamily="34" charset="0"/>
                <a:cs typeface="Times" pitchFamily="18" charset="0"/>
              </a:defRPr>
            </a:lvl3pPr>
            <a:lvl4pPr>
              <a:defRPr>
                <a:latin typeface="Calibri" panose="020F0502020204030204" pitchFamily="34" charset="0"/>
                <a:cs typeface="Times" pitchFamily="18" charset="0"/>
              </a:defRPr>
            </a:lvl4pPr>
            <a:lvl5pPr>
              <a:defRPr>
                <a:latin typeface="Calibri" panose="020F0502020204030204" pitchFamily="34" charset="0"/>
                <a:cs typeface="Times" pitchFamily="18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11828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 Box 2"/>
          <p:cNvSpPr txBox="1">
            <a:spLocks noChangeArrowheads="1"/>
          </p:cNvSpPr>
          <p:nvPr/>
        </p:nvSpPr>
        <p:spPr bwMode="auto">
          <a:xfrm>
            <a:off x="533400" y="1143013"/>
            <a:ext cx="7772400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charset="0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charset="0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charset="0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charset="0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charset="0"/>
              </a:defRPr>
            </a:lvl9pPr>
          </a:lstStyle>
          <a:p>
            <a:pPr eaLnBrk="1" hangingPunct="1">
              <a:spcBef>
                <a:spcPct val="50000"/>
              </a:spcBef>
              <a:buClr>
                <a:srgbClr val="52ADE7"/>
              </a:buClr>
              <a:buFont typeface="Wingdings" pitchFamily="2" charset="2"/>
              <a:buNone/>
              <a:defRPr/>
            </a:pPr>
            <a:endParaRPr lang="it-IT" sz="3200" b="1">
              <a:solidFill>
                <a:srgbClr val="2A6AB3"/>
              </a:solidFill>
              <a:latin typeface="Arial" charset="0"/>
            </a:endParaRP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title"/>
          </p:nvPr>
        </p:nvSpPr>
        <p:spPr bwMode="auto">
          <a:xfrm>
            <a:off x="107504" y="116632"/>
            <a:ext cx="6776404" cy="8640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dirty="0"/>
              <a:t>Mastertitelformat bearbeiten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body" idx="1"/>
          </p:nvPr>
        </p:nvSpPr>
        <p:spPr bwMode="auto">
          <a:xfrm>
            <a:off x="123379" y="1143000"/>
            <a:ext cx="8857150" cy="50943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CH" dirty="0"/>
              <a:t>Mastertextformat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2541226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779" r:id="rId1"/>
  </p:sldLayoutIdLst>
  <p:txStyles>
    <p:titleStyle>
      <a:lvl1pPr algn="l" rtl="0" eaLnBrk="0" fontAlgn="base" hangingPunct="0">
        <a:lnSpc>
          <a:spcPts val="3800"/>
        </a:lnSpc>
        <a:spcBef>
          <a:spcPct val="0"/>
        </a:spcBef>
        <a:spcAft>
          <a:spcPct val="0"/>
        </a:spcAft>
        <a:defRPr sz="3800" b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  <a:lvl2pPr algn="l" rtl="0" eaLnBrk="0" fontAlgn="base" hangingPunct="0">
        <a:lnSpc>
          <a:spcPts val="3800"/>
        </a:lnSpc>
        <a:spcBef>
          <a:spcPct val="0"/>
        </a:spcBef>
        <a:spcAft>
          <a:spcPct val="0"/>
        </a:spcAft>
        <a:defRPr sz="3200" b="1">
          <a:solidFill>
            <a:srgbClr val="2A6AB3"/>
          </a:solidFill>
          <a:latin typeface="Arial" charset="0"/>
        </a:defRPr>
      </a:lvl2pPr>
      <a:lvl3pPr algn="l" rtl="0" eaLnBrk="0" fontAlgn="base" hangingPunct="0">
        <a:lnSpc>
          <a:spcPts val="3800"/>
        </a:lnSpc>
        <a:spcBef>
          <a:spcPct val="0"/>
        </a:spcBef>
        <a:spcAft>
          <a:spcPct val="0"/>
        </a:spcAft>
        <a:defRPr sz="3200" b="1">
          <a:solidFill>
            <a:srgbClr val="2A6AB3"/>
          </a:solidFill>
          <a:latin typeface="Arial" charset="0"/>
        </a:defRPr>
      </a:lvl3pPr>
      <a:lvl4pPr algn="l" rtl="0" eaLnBrk="0" fontAlgn="base" hangingPunct="0">
        <a:lnSpc>
          <a:spcPts val="3800"/>
        </a:lnSpc>
        <a:spcBef>
          <a:spcPct val="0"/>
        </a:spcBef>
        <a:spcAft>
          <a:spcPct val="0"/>
        </a:spcAft>
        <a:defRPr sz="3200" b="1">
          <a:solidFill>
            <a:srgbClr val="2A6AB3"/>
          </a:solidFill>
          <a:latin typeface="Arial" charset="0"/>
        </a:defRPr>
      </a:lvl4pPr>
      <a:lvl5pPr algn="l" rtl="0" eaLnBrk="0" fontAlgn="base" hangingPunct="0">
        <a:lnSpc>
          <a:spcPts val="3800"/>
        </a:lnSpc>
        <a:spcBef>
          <a:spcPct val="0"/>
        </a:spcBef>
        <a:spcAft>
          <a:spcPct val="0"/>
        </a:spcAft>
        <a:defRPr sz="3200" b="1">
          <a:solidFill>
            <a:srgbClr val="2A6AB3"/>
          </a:solidFill>
          <a:latin typeface="Arial" charset="0"/>
        </a:defRPr>
      </a:lvl5pPr>
      <a:lvl6pPr marL="457200" algn="l" rtl="0" fontAlgn="base">
        <a:lnSpc>
          <a:spcPts val="3800"/>
        </a:lnSpc>
        <a:spcBef>
          <a:spcPct val="0"/>
        </a:spcBef>
        <a:spcAft>
          <a:spcPct val="0"/>
        </a:spcAft>
        <a:defRPr sz="3200" b="1">
          <a:solidFill>
            <a:srgbClr val="2A6AB3"/>
          </a:solidFill>
          <a:latin typeface="Arial" charset="0"/>
        </a:defRPr>
      </a:lvl6pPr>
      <a:lvl7pPr marL="914400" algn="l" rtl="0" fontAlgn="base">
        <a:lnSpc>
          <a:spcPts val="3800"/>
        </a:lnSpc>
        <a:spcBef>
          <a:spcPct val="0"/>
        </a:spcBef>
        <a:spcAft>
          <a:spcPct val="0"/>
        </a:spcAft>
        <a:defRPr sz="3200" b="1">
          <a:solidFill>
            <a:srgbClr val="2A6AB3"/>
          </a:solidFill>
          <a:latin typeface="Arial" charset="0"/>
        </a:defRPr>
      </a:lvl7pPr>
      <a:lvl8pPr marL="1371600" algn="l" rtl="0" fontAlgn="base">
        <a:lnSpc>
          <a:spcPts val="3800"/>
        </a:lnSpc>
        <a:spcBef>
          <a:spcPct val="0"/>
        </a:spcBef>
        <a:spcAft>
          <a:spcPct val="0"/>
        </a:spcAft>
        <a:defRPr sz="3200" b="1">
          <a:solidFill>
            <a:srgbClr val="2A6AB3"/>
          </a:solidFill>
          <a:latin typeface="Arial" charset="0"/>
        </a:defRPr>
      </a:lvl8pPr>
      <a:lvl9pPr marL="1828800" algn="l" rtl="0" fontAlgn="base">
        <a:lnSpc>
          <a:spcPts val="3800"/>
        </a:lnSpc>
        <a:spcBef>
          <a:spcPct val="0"/>
        </a:spcBef>
        <a:spcAft>
          <a:spcPct val="0"/>
        </a:spcAft>
        <a:defRPr sz="3200" b="1">
          <a:solidFill>
            <a:srgbClr val="2A6AB3"/>
          </a:solidFill>
          <a:latin typeface="Arial" charset="0"/>
        </a:defRPr>
      </a:lvl9pPr>
    </p:titleStyle>
    <p:bodyStyle>
      <a:lvl1pPr marL="342900" indent="-342900" algn="l" rtl="0" eaLnBrk="0" fontAlgn="base" hangingPunct="0">
        <a:lnSpc>
          <a:spcPts val="4000"/>
        </a:lnSpc>
        <a:spcBef>
          <a:spcPts val="800"/>
        </a:spcBef>
        <a:spcAft>
          <a:spcPct val="0"/>
        </a:spcAft>
        <a:buClrTx/>
        <a:buSzPct val="110000"/>
        <a:buFont typeface="Wingdings" pitchFamily="2" charset="2"/>
        <a:buChar char="Ø"/>
        <a:defRPr sz="24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0" fontAlgn="base" hangingPunct="0">
        <a:lnSpc>
          <a:spcPts val="3200"/>
        </a:lnSpc>
        <a:spcBef>
          <a:spcPts val="400"/>
        </a:spcBef>
        <a:spcAft>
          <a:spcPct val="0"/>
        </a:spcAft>
        <a:buClrTx/>
        <a:buSzPct val="80000"/>
        <a:buFont typeface="Wingdings" pitchFamily="2" charset="2"/>
        <a:buChar char="§"/>
        <a:defRPr sz="2200">
          <a:solidFill>
            <a:schemeClr val="tx1"/>
          </a:solidFill>
          <a:latin typeface="Calibri" panose="020F0502020204030204" pitchFamily="34" charset="0"/>
        </a:defRPr>
      </a:lvl2pPr>
      <a:lvl3pPr marL="1143000" indent="-228600" algn="l" rtl="0" eaLnBrk="0" fontAlgn="base" hangingPunct="0">
        <a:lnSpc>
          <a:spcPts val="2400"/>
        </a:lnSpc>
        <a:spcBef>
          <a:spcPts val="400"/>
        </a:spcBef>
        <a:spcAft>
          <a:spcPct val="0"/>
        </a:spcAft>
        <a:buClrTx/>
        <a:buChar char="-"/>
        <a:defRPr sz="2000">
          <a:solidFill>
            <a:schemeClr val="tx1"/>
          </a:solidFill>
          <a:latin typeface="Calibri" panose="020F0502020204030204" pitchFamily="34" charset="0"/>
        </a:defRPr>
      </a:lvl3pPr>
      <a:lvl4pPr marL="1600200" indent="-228600" algn="l" rtl="0" eaLnBrk="0" fontAlgn="base" hangingPunct="0">
        <a:lnSpc>
          <a:spcPts val="1800"/>
        </a:lnSpc>
        <a:spcBef>
          <a:spcPts val="400"/>
        </a:spcBef>
        <a:spcAft>
          <a:spcPct val="0"/>
        </a:spcAft>
        <a:buClrTx/>
        <a:buFont typeface="Times" charset="0"/>
        <a:buChar char="•"/>
        <a:defRPr sz="1800">
          <a:solidFill>
            <a:schemeClr val="tx1"/>
          </a:solidFill>
          <a:latin typeface="Calibri" panose="020F0502020204030204" pitchFamily="34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Tx/>
        <a:buSzPct val="60000"/>
        <a:buChar char="º"/>
        <a:defRPr sz="1600">
          <a:solidFill>
            <a:schemeClr val="tx1"/>
          </a:solidFill>
          <a:latin typeface="Calibri" panose="020F0502020204030204" pitchFamily="34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SzPct val="60000"/>
        <a:buChar char="º"/>
        <a:defRPr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SzPct val="60000"/>
        <a:buChar char="º"/>
        <a:defRPr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SzPct val="60000"/>
        <a:buChar char="º"/>
        <a:defRPr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SzPct val="60000"/>
        <a:buChar char="º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.xml"/><Relationship Id="rId4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hyperlink" Target="https://github.com/uzh-rpg/rpg_trajectory_evaluation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 bwMode="auto">
          <a:xfrm>
            <a:off x="0" y="6129303"/>
            <a:ext cx="9144000" cy="7287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de-CH">
              <a:solidFill>
                <a:srgbClr val="000000"/>
              </a:solidFill>
              <a:latin typeface="Times" pitchFamily="18" charset="0"/>
            </a:endParaRP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6256" y="246690"/>
            <a:ext cx="1786562" cy="1036028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79512" y="872716"/>
            <a:ext cx="49861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Institute of Informatics – Institute of Neuroinformatics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233954" y="254778"/>
            <a:ext cx="3690628" cy="516038"/>
            <a:chOff x="1818086" y="5516035"/>
            <a:chExt cx="17958349" cy="2511010"/>
          </a:xfrm>
        </p:grpSpPr>
        <p:pic>
          <p:nvPicPr>
            <p:cNvPr id="16" name="Bild 7" descr="uzh_logo_e_pos.eps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18086" y="5516035"/>
              <a:ext cx="7891746" cy="2511010"/>
            </a:xfrm>
            <a:prstGeom prst="rect">
              <a:avLst/>
            </a:prstGeom>
          </p:spPr>
        </p:pic>
        <p:grpSp>
          <p:nvGrpSpPr>
            <p:cNvPr id="17" name="Group 16"/>
            <p:cNvGrpSpPr/>
            <p:nvPr/>
          </p:nvGrpSpPr>
          <p:grpSpPr>
            <a:xfrm>
              <a:off x="10371145" y="5994973"/>
              <a:ext cx="9405290" cy="2032072"/>
              <a:chOff x="4860032" y="758468"/>
              <a:chExt cx="2262683" cy="488867"/>
            </a:xfrm>
          </p:grpSpPr>
          <p:pic>
            <p:nvPicPr>
              <p:cNvPr id="18" name="Picture 17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9216" t="30636" r="9216" b="30636"/>
              <a:stretch/>
            </p:blipFill>
            <p:spPr>
              <a:xfrm>
                <a:off x="4971841" y="758468"/>
                <a:ext cx="2150874" cy="398310"/>
              </a:xfrm>
              <a:prstGeom prst="rect">
                <a:avLst/>
              </a:prstGeom>
            </p:spPr>
          </p:pic>
          <p:cxnSp>
            <p:nvCxnSpPr>
              <p:cNvPr id="19" name="Straight Connector 18"/>
              <p:cNvCxnSpPr/>
              <p:nvPr/>
            </p:nvCxnSpPr>
            <p:spPr bwMode="auto">
              <a:xfrm>
                <a:off x="4860032" y="764704"/>
                <a:ext cx="0" cy="482631"/>
              </a:xfrm>
              <a:prstGeom prst="line">
                <a:avLst/>
              </a:prstGeom>
              <a:solidFill>
                <a:srgbClr val="5B9BD5"/>
              </a:solidFill>
              <a:ln w="9525" cap="flat" cmpd="sng" algn="ctr">
                <a:solidFill>
                  <a:sysClr val="windowText" lastClr="0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</p:cxnSp>
        </p:grpSp>
      </p:grpSp>
      <p:sp>
        <p:nvSpPr>
          <p:cNvPr id="14" name="Rectangle 2"/>
          <p:cNvSpPr txBox="1">
            <a:spLocks noChangeArrowheads="1"/>
          </p:cNvSpPr>
          <p:nvPr/>
        </p:nvSpPr>
        <p:spPr bwMode="auto">
          <a:xfrm>
            <a:off x="0" y="1124744"/>
            <a:ext cx="9144000" cy="2556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lnSpc>
                <a:spcPts val="3800"/>
              </a:lnSpc>
              <a:spcBef>
                <a:spcPct val="0"/>
              </a:spcBef>
              <a:spcAft>
                <a:spcPct val="0"/>
              </a:spcAft>
              <a:defRPr sz="3800" b="0">
                <a:solidFill>
                  <a:schemeClr val="tx1"/>
                </a:solidFill>
                <a:latin typeface="Gill Sans MT" pitchFamily="34" charset="0"/>
                <a:ea typeface="+mj-ea"/>
                <a:cs typeface="+mj-cs"/>
              </a:defRPr>
            </a:lvl1pPr>
            <a:lvl2pPr algn="l" rtl="0" eaLnBrk="0" fontAlgn="base" hangingPunct="0">
              <a:lnSpc>
                <a:spcPts val="38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2A6AB3"/>
                </a:solidFill>
                <a:latin typeface="Arial" charset="0"/>
              </a:defRPr>
            </a:lvl2pPr>
            <a:lvl3pPr algn="l" rtl="0" eaLnBrk="0" fontAlgn="base" hangingPunct="0">
              <a:lnSpc>
                <a:spcPts val="38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2A6AB3"/>
                </a:solidFill>
                <a:latin typeface="Arial" charset="0"/>
              </a:defRPr>
            </a:lvl3pPr>
            <a:lvl4pPr algn="l" rtl="0" eaLnBrk="0" fontAlgn="base" hangingPunct="0">
              <a:lnSpc>
                <a:spcPts val="38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2A6AB3"/>
                </a:solidFill>
                <a:latin typeface="Arial" charset="0"/>
              </a:defRPr>
            </a:lvl4pPr>
            <a:lvl5pPr algn="l" rtl="0" eaLnBrk="0" fontAlgn="base" hangingPunct="0">
              <a:lnSpc>
                <a:spcPts val="38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2A6AB3"/>
                </a:solidFill>
                <a:latin typeface="Arial" charset="0"/>
              </a:defRPr>
            </a:lvl5pPr>
            <a:lvl6pPr marL="457200" algn="l" rtl="0" fontAlgn="base">
              <a:lnSpc>
                <a:spcPts val="38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2A6AB3"/>
                </a:solidFill>
                <a:latin typeface="Arial" charset="0"/>
              </a:defRPr>
            </a:lvl6pPr>
            <a:lvl7pPr marL="914400" algn="l" rtl="0" fontAlgn="base">
              <a:lnSpc>
                <a:spcPts val="38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2A6AB3"/>
                </a:solidFill>
                <a:latin typeface="Arial" charset="0"/>
              </a:defRPr>
            </a:lvl7pPr>
            <a:lvl8pPr marL="1371600" algn="l" rtl="0" fontAlgn="base">
              <a:lnSpc>
                <a:spcPts val="38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2A6AB3"/>
                </a:solidFill>
                <a:latin typeface="Arial" charset="0"/>
              </a:defRPr>
            </a:lvl8pPr>
            <a:lvl9pPr marL="1828800" algn="l" rtl="0" fontAlgn="base">
              <a:lnSpc>
                <a:spcPts val="38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2A6AB3"/>
                </a:solidFill>
                <a:latin typeface="Arial" charset="0"/>
              </a:defRPr>
            </a:lvl9pPr>
          </a:lstStyle>
          <a:p>
            <a:pPr algn="ctr" eaLnBrk="1" hangingPunct="1">
              <a:lnSpc>
                <a:spcPct val="150000"/>
              </a:lnSpc>
            </a:pPr>
            <a:r>
              <a:rPr lang="en-US" sz="3200" kern="0" dirty="0">
                <a:latin typeface="Calibri" panose="020F0502020204030204" pitchFamily="34" charset="0"/>
                <a:cs typeface="Helvetica" pitchFamily="34" charset="0"/>
              </a:rPr>
              <a:t>A Tutorial on Quantitative Trajectory Evaluation</a:t>
            </a:r>
          </a:p>
          <a:p>
            <a:pPr algn="ctr" eaLnBrk="1" hangingPunct="1">
              <a:lnSpc>
                <a:spcPct val="150000"/>
              </a:lnSpc>
            </a:pPr>
            <a:r>
              <a:rPr lang="en-US" sz="3200" kern="0" dirty="0">
                <a:latin typeface="Calibri" panose="020F0502020204030204" pitchFamily="34" charset="0"/>
                <a:cs typeface="Helvetica" pitchFamily="34" charset="0"/>
              </a:rPr>
              <a:t>for Visual(-inertial) Odometry </a:t>
            </a:r>
          </a:p>
          <a:p>
            <a:pPr algn="ctr" eaLnBrk="1" hangingPunct="1">
              <a:lnSpc>
                <a:spcPct val="100000"/>
              </a:lnSpc>
            </a:pPr>
            <a:endParaRPr lang="en-US" sz="3600" kern="0" dirty="0">
              <a:latin typeface="Calibri" panose="020F0502020204030204" pitchFamily="34" charset="0"/>
              <a:cs typeface="Helvetica" pitchFamily="34" charset="0"/>
            </a:endParaRPr>
          </a:p>
          <a:p>
            <a:pPr algn="ctr" eaLnBrk="1" hangingPunct="1">
              <a:lnSpc>
                <a:spcPct val="100000"/>
              </a:lnSpc>
            </a:pPr>
            <a:r>
              <a:rPr lang="en-US" sz="2400" u="sng" kern="0" dirty="0">
                <a:latin typeface="Calibri" panose="020F0502020204030204" pitchFamily="34" charset="0"/>
                <a:cs typeface="Helvetica" pitchFamily="34" charset="0"/>
              </a:rPr>
              <a:t>Zichao Zhang</a:t>
            </a:r>
            <a:r>
              <a:rPr lang="en-US" sz="2400" kern="0" dirty="0">
                <a:latin typeface="Calibri" panose="020F0502020204030204" pitchFamily="34" charset="0"/>
                <a:cs typeface="Helvetica" pitchFamily="34" charset="0"/>
              </a:rPr>
              <a:t>, Davide Scaramuzza</a:t>
            </a:r>
            <a:endParaRPr lang="en-US" sz="2400" u="sng" kern="0" dirty="0">
              <a:latin typeface="Calibri" panose="020F0502020204030204" pitchFamily="34" charset="0"/>
              <a:cs typeface="Helvetica" pitchFamily="34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9826" y="4401108"/>
            <a:ext cx="7704348" cy="180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84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188404"/>
            <a:ext cx="8839200" cy="756320"/>
          </a:xfrm>
        </p:spPr>
        <p:txBody>
          <a:bodyPr/>
          <a:lstStyle/>
          <a:p>
            <a:r>
              <a:rPr lang="en-US" dirty="0"/>
              <a:t>Why is trajectory evaluation tricky?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656692"/>
            <a:ext cx="8836025" cy="540060"/>
          </a:xfrm>
        </p:spPr>
        <p:txBody>
          <a:bodyPr/>
          <a:lstStyle/>
          <a:p>
            <a:r>
              <a:rPr lang="en-US" sz="2000" b="1" dirty="0"/>
              <a:t>Key difficulty</a:t>
            </a:r>
            <a:r>
              <a:rPr lang="en-US" sz="2000" dirty="0"/>
              <a:t>: Unobservable degrees of freedom (scale, global position…)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466868" y="5537930"/>
            <a:ext cx="8210264" cy="5400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4000"/>
              </a:lnSpc>
              <a:spcBef>
                <a:spcPts val="800"/>
              </a:spcBef>
              <a:spcAft>
                <a:spcPct val="0"/>
              </a:spcAft>
              <a:buClrTx/>
              <a:buSzPct val="110000"/>
              <a:buFont typeface="Wingdings" pitchFamily="2" charset="2"/>
              <a:buChar char="Ø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Times" pitchFamily="18" charset="0"/>
              </a:defRPr>
            </a:lvl1pPr>
            <a:lvl2pPr marL="742950" indent="-285750" algn="l" rtl="0" eaLnBrk="0" fontAlgn="base" hangingPunct="0">
              <a:lnSpc>
                <a:spcPts val="3200"/>
              </a:lnSpc>
              <a:spcBef>
                <a:spcPts val="4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2pPr>
            <a:lvl3pPr marL="1143000" indent="-228600" algn="l" rtl="0" eaLnBrk="0" fontAlgn="base" hangingPunct="0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Tx/>
              <a:buChar char="-"/>
              <a:defRPr sz="20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3pPr>
            <a:lvl4pPr marL="1600200" indent="-228600" algn="l" rtl="0" eaLnBrk="0" fontAlgn="base" hangingPunct="0">
              <a:lnSpc>
                <a:spcPts val="1800"/>
              </a:lnSpc>
              <a:spcBef>
                <a:spcPts val="400"/>
              </a:spcBef>
              <a:spcAft>
                <a:spcPct val="0"/>
              </a:spcAft>
              <a:buClrTx/>
              <a:buFont typeface="Times" charset="0"/>
              <a:buChar char="•"/>
              <a:defRPr sz="18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SzPct val="60000"/>
              <a:buChar char="º"/>
              <a:defRPr sz="16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en-US" sz="2000" b="1" kern="0" dirty="0"/>
              <a:t>De facto standard: </a:t>
            </a:r>
            <a:r>
              <a:rPr lang="en-US" sz="2000" kern="0" dirty="0"/>
              <a:t>first find the </a:t>
            </a:r>
            <a:r>
              <a:rPr lang="en-US" sz="2000" b="1" kern="0" dirty="0"/>
              <a:t>equivalent estimate </a:t>
            </a:r>
            <a:r>
              <a:rPr lang="en-US" sz="2000" kern="0" dirty="0"/>
              <a:t>that is closest to the </a:t>
            </a:r>
            <a:r>
              <a:rPr lang="en-US" sz="2000" kern="0" dirty="0" err="1"/>
              <a:t>groundtruth</a:t>
            </a:r>
            <a:r>
              <a:rPr lang="en-US" sz="2000" kern="0" dirty="0"/>
              <a:t> and then compute the error metrics.</a:t>
            </a:r>
            <a:endParaRPr lang="en-US" sz="2000" b="1" kern="0" dirty="0"/>
          </a:p>
        </p:txBody>
      </p:sp>
      <p:sp>
        <p:nvSpPr>
          <p:cNvPr id="5" name="Footer Placeholder 4"/>
          <p:cNvSpPr txBox="1">
            <a:spLocks/>
          </p:cNvSpPr>
          <p:nvPr/>
        </p:nvSpPr>
        <p:spPr>
          <a:xfrm>
            <a:off x="1" y="6605972"/>
            <a:ext cx="9192344" cy="25202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Zichao Zhang - University of Zurich – A Tutorial on Quantitative Trajectory Evaluation for Visual(-inertial) Odometry</a:t>
            </a:r>
          </a:p>
        </p:txBody>
      </p:sp>
      <p:grpSp>
        <p:nvGrpSpPr>
          <p:cNvPr id="74" name="Group 73"/>
          <p:cNvGrpSpPr/>
          <p:nvPr/>
        </p:nvGrpSpPr>
        <p:grpSpPr>
          <a:xfrm rot="20368675">
            <a:off x="6208186" y="2854200"/>
            <a:ext cx="1968740" cy="726312"/>
            <a:chOff x="934408" y="1844824"/>
            <a:chExt cx="2701488" cy="981283"/>
          </a:xfrm>
        </p:grpSpPr>
        <p:sp>
          <p:nvSpPr>
            <p:cNvPr id="75" name="Freeform 74"/>
            <p:cNvSpPr/>
            <p:nvPr/>
          </p:nvSpPr>
          <p:spPr bwMode="auto">
            <a:xfrm>
              <a:off x="934408" y="2153921"/>
              <a:ext cx="2701488" cy="494872"/>
            </a:xfrm>
            <a:custGeom>
              <a:avLst/>
              <a:gdLst>
                <a:gd name="connsiteX0" fmla="*/ 0 w 2997200"/>
                <a:gd name="connsiteY0" fmla="*/ 172804 h 440613"/>
                <a:gd name="connsiteX1" fmla="*/ 924560 w 2997200"/>
                <a:gd name="connsiteY1" fmla="*/ 436964 h 440613"/>
                <a:gd name="connsiteX2" fmla="*/ 1950720 w 2997200"/>
                <a:gd name="connsiteY2" fmla="*/ 84 h 440613"/>
                <a:gd name="connsiteX3" fmla="*/ 2997200 w 2997200"/>
                <a:gd name="connsiteY3" fmla="*/ 396324 h 440613"/>
                <a:gd name="connsiteX4" fmla="*/ 2997200 w 2997200"/>
                <a:gd name="connsiteY4" fmla="*/ 396324 h 4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7200" h="440613">
                  <a:moveTo>
                    <a:pt x="0" y="172804"/>
                  </a:moveTo>
                  <a:cubicBezTo>
                    <a:pt x="299720" y="319277"/>
                    <a:pt x="599440" y="465751"/>
                    <a:pt x="924560" y="436964"/>
                  </a:cubicBezTo>
                  <a:cubicBezTo>
                    <a:pt x="1249680" y="408177"/>
                    <a:pt x="1605280" y="6857"/>
                    <a:pt x="1950720" y="84"/>
                  </a:cubicBezTo>
                  <a:cubicBezTo>
                    <a:pt x="2296160" y="-6689"/>
                    <a:pt x="2997200" y="396324"/>
                    <a:pt x="2997200" y="396324"/>
                  </a:cubicBezTo>
                  <a:lnTo>
                    <a:pt x="2997200" y="396324"/>
                  </a:lnTo>
                </a:path>
              </a:pathLst>
            </a:cu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76" name="Isosceles Triangle 75"/>
            <p:cNvSpPr/>
            <p:nvPr/>
          </p:nvSpPr>
          <p:spPr bwMode="auto">
            <a:xfrm rot="17066226">
              <a:off x="793197" y="2302017"/>
              <a:ext cx="437413" cy="147636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77" name="Isosceles Triangle 76"/>
            <p:cNvSpPr/>
            <p:nvPr/>
          </p:nvSpPr>
          <p:spPr bwMode="auto">
            <a:xfrm rot="13900867">
              <a:off x="1651209" y="2533583"/>
              <a:ext cx="437413" cy="147636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78" name="Isosceles Triangle 77"/>
            <p:cNvSpPr/>
            <p:nvPr/>
          </p:nvSpPr>
          <p:spPr bwMode="auto">
            <a:xfrm rot="17964781">
              <a:off x="2720970" y="2137595"/>
              <a:ext cx="437413" cy="147636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79" name="5-Point Star 78"/>
            <p:cNvSpPr/>
            <p:nvPr/>
          </p:nvSpPr>
          <p:spPr bwMode="auto">
            <a:xfrm>
              <a:off x="2015716" y="1844824"/>
              <a:ext cx="139821" cy="13982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80" name="5-Point Star 79"/>
            <p:cNvSpPr/>
            <p:nvPr/>
          </p:nvSpPr>
          <p:spPr bwMode="auto">
            <a:xfrm>
              <a:off x="3167844" y="2524181"/>
              <a:ext cx="139821" cy="13982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81" name="5-Point Star 80"/>
            <p:cNvSpPr/>
            <p:nvPr/>
          </p:nvSpPr>
          <p:spPr bwMode="auto">
            <a:xfrm>
              <a:off x="3380347" y="1969885"/>
              <a:ext cx="139821" cy="13982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cxnSp>
          <p:nvCxnSpPr>
            <p:cNvPr id="82" name="Straight Connector 81"/>
            <p:cNvCxnSpPr>
              <a:endCxn id="76" idx="0"/>
            </p:cNvCxnSpPr>
            <p:nvPr/>
          </p:nvCxnSpPr>
          <p:spPr bwMode="auto">
            <a:xfrm flipH="1">
              <a:off x="940417" y="1918335"/>
              <a:ext cx="1139843" cy="43909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3" name="Straight Connector 82"/>
            <p:cNvCxnSpPr>
              <a:endCxn id="77" idx="0"/>
            </p:cNvCxnSpPr>
            <p:nvPr/>
          </p:nvCxnSpPr>
          <p:spPr bwMode="auto">
            <a:xfrm flipH="1">
              <a:off x="1812000" y="1927860"/>
              <a:ext cx="272070" cy="72531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4" name="Straight Connector 83"/>
            <p:cNvCxnSpPr>
              <a:endCxn id="75" idx="1"/>
            </p:cNvCxnSpPr>
            <p:nvPr/>
          </p:nvCxnSpPr>
          <p:spPr bwMode="auto">
            <a:xfrm flipH="1">
              <a:off x="1767748" y="2602230"/>
              <a:ext cx="1470752" cy="4246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5" name="Straight Connector 84"/>
            <p:cNvCxnSpPr>
              <a:endCxn id="78" idx="0"/>
            </p:cNvCxnSpPr>
            <p:nvPr/>
          </p:nvCxnSpPr>
          <p:spPr bwMode="auto">
            <a:xfrm flipH="1" flipV="1">
              <a:off x="2875374" y="2175160"/>
              <a:ext cx="359316" cy="43088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86" name="Straight Connector 85"/>
            <p:cNvCxnSpPr>
              <a:endCxn id="78" idx="0"/>
            </p:cNvCxnSpPr>
            <p:nvPr/>
          </p:nvCxnSpPr>
          <p:spPr bwMode="auto">
            <a:xfrm flipH="1">
              <a:off x="2875374" y="2045970"/>
              <a:ext cx="580296" cy="12919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87" name="TextBox 86"/>
          <p:cNvSpPr txBox="1"/>
          <p:nvPr/>
        </p:nvSpPr>
        <p:spPr>
          <a:xfrm>
            <a:off x="6707243" y="1416176"/>
            <a:ext cx="10546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u="sng" dirty="0">
                <a:latin typeface="Calibri" panose="020F0502020204030204" pitchFamily="34" charset="0"/>
                <a:cs typeface="Calibri" panose="020F0502020204030204" pitchFamily="34" charset="0"/>
              </a:rPr>
              <a:t>Groundtruth</a:t>
            </a:r>
            <a:endParaRPr lang="en-US" sz="1600" b="1" u="sng" dirty="0"/>
          </a:p>
        </p:txBody>
      </p:sp>
      <p:grpSp>
        <p:nvGrpSpPr>
          <p:cNvPr id="17" name="Group 16"/>
          <p:cNvGrpSpPr/>
          <p:nvPr/>
        </p:nvGrpSpPr>
        <p:grpSpPr>
          <a:xfrm>
            <a:off x="272634" y="2883092"/>
            <a:ext cx="1237562" cy="867794"/>
            <a:chOff x="272634" y="2883092"/>
            <a:chExt cx="1237562" cy="867794"/>
          </a:xfrm>
        </p:grpSpPr>
        <p:grpSp>
          <p:nvGrpSpPr>
            <p:cNvPr id="12" name="Group 11"/>
            <p:cNvGrpSpPr/>
            <p:nvPr/>
          </p:nvGrpSpPr>
          <p:grpSpPr>
            <a:xfrm>
              <a:off x="272634" y="2883092"/>
              <a:ext cx="990013" cy="640485"/>
              <a:chOff x="1835562" y="3641500"/>
              <a:chExt cx="990013" cy="640485"/>
            </a:xfrm>
          </p:grpSpPr>
          <p:sp>
            <p:nvSpPr>
              <p:cNvPr id="8" name="Rectangle 7"/>
              <p:cNvSpPr/>
              <p:nvPr/>
            </p:nvSpPr>
            <p:spPr bwMode="auto">
              <a:xfrm>
                <a:off x="1835562" y="3641500"/>
                <a:ext cx="990013" cy="640485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endParaRPr>
              </a:p>
            </p:txBody>
          </p:sp>
          <p:sp>
            <p:nvSpPr>
              <p:cNvPr id="56" name="5-Point Star 55"/>
              <p:cNvSpPr/>
              <p:nvPr/>
            </p:nvSpPr>
            <p:spPr bwMode="auto">
              <a:xfrm>
                <a:off x="2001617" y="3742415"/>
                <a:ext cx="139821" cy="139821"/>
              </a:xfrm>
              <a:prstGeom prst="star5">
                <a:avLst/>
              </a:prstGeom>
              <a:solidFill>
                <a:srgbClr val="FFFF00"/>
              </a:solidFill>
              <a:ln w="31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endParaRPr>
              </a:p>
            </p:txBody>
          </p:sp>
          <p:sp>
            <p:nvSpPr>
              <p:cNvPr id="58" name="5-Point Star 57"/>
              <p:cNvSpPr/>
              <p:nvPr/>
            </p:nvSpPr>
            <p:spPr bwMode="auto">
              <a:xfrm>
                <a:off x="2465029" y="3699135"/>
                <a:ext cx="139821" cy="139821"/>
              </a:xfrm>
              <a:prstGeom prst="star5">
                <a:avLst/>
              </a:prstGeom>
              <a:solidFill>
                <a:srgbClr val="FFFF00"/>
              </a:solidFill>
              <a:ln w="31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389729" y="3011325"/>
              <a:ext cx="990013" cy="640485"/>
              <a:chOff x="1835562" y="3641500"/>
              <a:chExt cx="990013" cy="640485"/>
            </a:xfrm>
          </p:grpSpPr>
          <p:sp>
            <p:nvSpPr>
              <p:cNvPr id="72" name="Rectangle 71"/>
              <p:cNvSpPr/>
              <p:nvPr/>
            </p:nvSpPr>
            <p:spPr bwMode="auto">
              <a:xfrm>
                <a:off x="1835562" y="3641500"/>
                <a:ext cx="990013" cy="640485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endParaRPr>
              </a:p>
            </p:txBody>
          </p:sp>
          <p:sp>
            <p:nvSpPr>
              <p:cNvPr id="73" name="5-Point Star 72"/>
              <p:cNvSpPr/>
              <p:nvPr/>
            </p:nvSpPr>
            <p:spPr bwMode="auto">
              <a:xfrm>
                <a:off x="1961827" y="3666968"/>
                <a:ext cx="139821" cy="139821"/>
              </a:xfrm>
              <a:prstGeom prst="star5">
                <a:avLst/>
              </a:prstGeom>
              <a:solidFill>
                <a:srgbClr val="FFFF00"/>
              </a:solidFill>
              <a:ln w="31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endParaRPr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520183" y="3110401"/>
              <a:ext cx="990013" cy="640485"/>
              <a:chOff x="1835562" y="3641500"/>
              <a:chExt cx="990013" cy="640485"/>
            </a:xfrm>
          </p:grpSpPr>
          <p:sp>
            <p:nvSpPr>
              <p:cNvPr id="68" name="Rectangle 67"/>
              <p:cNvSpPr/>
              <p:nvPr/>
            </p:nvSpPr>
            <p:spPr bwMode="auto">
              <a:xfrm>
                <a:off x="1835562" y="3641500"/>
                <a:ext cx="990013" cy="640485"/>
              </a:xfrm>
              <a:prstGeom prst="rect">
                <a:avLst/>
              </a:prstGeom>
              <a:solidFill>
                <a:schemeClr val="bg2">
                  <a:lumMod val="40000"/>
                  <a:lumOff val="60000"/>
                </a:schemeClr>
              </a:solidFill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endParaRPr>
              </a:p>
            </p:txBody>
          </p:sp>
          <p:sp>
            <p:nvSpPr>
              <p:cNvPr id="69" name="5-Point Star 68"/>
              <p:cNvSpPr/>
              <p:nvPr/>
            </p:nvSpPr>
            <p:spPr bwMode="auto">
              <a:xfrm>
                <a:off x="2047415" y="4052677"/>
                <a:ext cx="139821" cy="139821"/>
              </a:xfrm>
              <a:prstGeom prst="star5">
                <a:avLst/>
              </a:prstGeom>
              <a:solidFill>
                <a:srgbClr val="FFFF00"/>
              </a:solidFill>
              <a:ln w="31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endParaRPr>
              </a:p>
            </p:txBody>
          </p:sp>
          <p:sp>
            <p:nvSpPr>
              <p:cNvPr id="70" name="5-Point Star 69"/>
              <p:cNvSpPr/>
              <p:nvPr/>
            </p:nvSpPr>
            <p:spPr bwMode="auto">
              <a:xfrm>
                <a:off x="2390408" y="3693773"/>
                <a:ext cx="139821" cy="139821"/>
              </a:xfrm>
              <a:prstGeom prst="star5">
                <a:avLst/>
              </a:prstGeom>
              <a:solidFill>
                <a:srgbClr val="FFFF00"/>
              </a:solidFill>
              <a:ln w="3175" cap="flat" cmpd="sng" algn="ctr">
                <a:solidFill>
                  <a:srgbClr val="FF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2400" b="0" i="0" u="none" strike="noStrike" cap="none" normalizeH="0" baseline="0">
                  <a:ln>
                    <a:noFill/>
                  </a:ln>
                  <a:solidFill>
                    <a:schemeClr val="tx1"/>
                  </a:solidFill>
                  <a:effectLst/>
                  <a:latin typeface="Times" pitchFamily="18" charset="0"/>
                </a:endParaRPr>
              </a:p>
            </p:txBody>
          </p:sp>
        </p:grpSp>
      </p:grpSp>
      <p:sp>
        <p:nvSpPr>
          <p:cNvPr id="16" name="TextBox 15"/>
          <p:cNvSpPr txBox="1"/>
          <p:nvPr/>
        </p:nvSpPr>
        <p:spPr>
          <a:xfrm>
            <a:off x="152400" y="1358096"/>
            <a:ext cx="15159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latin typeface="Calibri" panose="020F0502020204030204" pitchFamily="34" charset="0"/>
                <a:cs typeface="Calibri" panose="020F0502020204030204" pitchFamily="34" charset="0"/>
              </a:rPr>
              <a:t>Measurements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2429952" y="1360013"/>
            <a:ext cx="192356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u="sng" dirty="0">
                <a:latin typeface="Calibri" panose="020F0502020204030204" pitchFamily="34" charset="0"/>
                <a:cs typeface="Calibri" panose="020F0502020204030204" pitchFamily="34" charset="0"/>
              </a:rPr>
              <a:t>Equivalent Estimates</a:t>
            </a:r>
          </a:p>
        </p:txBody>
      </p:sp>
      <p:grpSp>
        <p:nvGrpSpPr>
          <p:cNvPr id="134" name="Group 133"/>
          <p:cNvGrpSpPr/>
          <p:nvPr/>
        </p:nvGrpSpPr>
        <p:grpSpPr>
          <a:xfrm>
            <a:off x="2674753" y="2078432"/>
            <a:ext cx="1234716" cy="378460"/>
            <a:chOff x="934408" y="1844824"/>
            <a:chExt cx="2701488" cy="981283"/>
          </a:xfrm>
        </p:grpSpPr>
        <p:sp>
          <p:nvSpPr>
            <p:cNvPr id="135" name="Freeform 134"/>
            <p:cNvSpPr/>
            <p:nvPr/>
          </p:nvSpPr>
          <p:spPr bwMode="auto">
            <a:xfrm>
              <a:off x="934408" y="2153921"/>
              <a:ext cx="2701488" cy="494872"/>
            </a:xfrm>
            <a:custGeom>
              <a:avLst/>
              <a:gdLst>
                <a:gd name="connsiteX0" fmla="*/ 0 w 2997200"/>
                <a:gd name="connsiteY0" fmla="*/ 172804 h 440613"/>
                <a:gd name="connsiteX1" fmla="*/ 924560 w 2997200"/>
                <a:gd name="connsiteY1" fmla="*/ 436964 h 440613"/>
                <a:gd name="connsiteX2" fmla="*/ 1950720 w 2997200"/>
                <a:gd name="connsiteY2" fmla="*/ 84 h 440613"/>
                <a:gd name="connsiteX3" fmla="*/ 2997200 w 2997200"/>
                <a:gd name="connsiteY3" fmla="*/ 396324 h 440613"/>
                <a:gd name="connsiteX4" fmla="*/ 2997200 w 2997200"/>
                <a:gd name="connsiteY4" fmla="*/ 396324 h 4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7200" h="440613">
                  <a:moveTo>
                    <a:pt x="0" y="172804"/>
                  </a:moveTo>
                  <a:cubicBezTo>
                    <a:pt x="299720" y="319277"/>
                    <a:pt x="599440" y="465751"/>
                    <a:pt x="924560" y="436964"/>
                  </a:cubicBezTo>
                  <a:cubicBezTo>
                    <a:pt x="1249680" y="408177"/>
                    <a:pt x="1605280" y="6857"/>
                    <a:pt x="1950720" y="84"/>
                  </a:cubicBezTo>
                  <a:cubicBezTo>
                    <a:pt x="2296160" y="-6689"/>
                    <a:pt x="2997200" y="396324"/>
                    <a:pt x="2997200" y="396324"/>
                  </a:cubicBezTo>
                  <a:lnTo>
                    <a:pt x="2997200" y="396324"/>
                  </a:lnTo>
                </a:path>
              </a:pathLst>
            </a:custGeom>
            <a:noFill/>
            <a:ln w="952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36" name="Isosceles Triangle 135"/>
            <p:cNvSpPr/>
            <p:nvPr/>
          </p:nvSpPr>
          <p:spPr bwMode="auto">
            <a:xfrm rot="17066226">
              <a:off x="793197" y="2302017"/>
              <a:ext cx="437413" cy="147636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37" name="Isosceles Triangle 136"/>
            <p:cNvSpPr/>
            <p:nvPr/>
          </p:nvSpPr>
          <p:spPr bwMode="auto">
            <a:xfrm rot="13900867">
              <a:off x="1651209" y="2533583"/>
              <a:ext cx="437413" cy="147636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38" name="Isosceles Triangle 137"/>
            <p:cNvSpPr/>
            <p:nvPr/>
          </p:nvSpPr>
          <p:spPr bwMode="auto">
            <a:xfrm rot="17964781">
              <a:off x="2720970" y="2137595"/>
              <a:ext cx="437413" cy="147636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39" name="5-Point Star 138"/>
            <p:cNvSpPr/>
            <p:nvPr/>
          </p:nvSpPr>
          <p:spPr bwMode="auto">
            <a:xfrm>
              <a:off x="2015716" y="1844824"/>
              <a:ext cx="139821" cy="13982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40" name="5-Point Star 139"/>
            <p:cNvSpPr/>
            <p:nvPr/>
          </p:nvSpPr>
          <p:spPr bwMode="auto">
            <a:xfrm>
              <a:off x="3167844" y="2524181"/>
              <a:ext cx="139821" cy="13982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41" name="5-Point Star 140"/>
            <p:cNvSpPr/>
            <p:nvPr/>
          </p:nvSpPr>
          <p:spPr bwMode="auto">
            <a:xfrm>
              <a:off x="3380347" y="1969885"/>
              <a:ext cx="139821" cy="13982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cxnSp>
          <p:nvCxnSpPr>
            <p:cNvPr id="142" name="Straight Connector 141"/>
            <p:cNvCxnSpPr>
              <a:endCxn id="136" idx="0"/>
            </p:cNvCxnSpPr>
            <p:nvPr/>
          </p:nvCxnSpPr>
          <p:spPr bwMode="auto">
            <a:xfrm flipH="1">
              <a:off x="940417" y="1918335"/>
              <a:ext cx="1139843" cy="43909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3" name="Straight Connector 142"/>
            <p:cNvCxnSpPr>
              <a:endCxn id="137" idx="0"/>
            </p:cNvCxnSpPr>
            <p:nvPr/>
          </p:nvCxnSpPr>
          <p:spPr bwMode="auto">
            <a:xfrm flipH="1">
              <a:off x="1812000" y="1927860"/>
              <a:ext cx="272070" cy="72531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4" name="Straight Connector 143"/>
            <p:cNvCxnSpPr>
              <a:endCxn id="135" idx="1"/>
            </p:cNvCxnSpPr>
            <p:nvPr/>
          </p:nvCxnSpPr>
          <p:spPr bwMode="auto">
            <a:xfrm flipH="1">
              <a:off x="1767748" y="2602230"/>
              <a:ext cx="1470752" cy="4246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5" name="Straight Connector 144"/>
            <p:cNvCxnSpPr>
              <a:endCxn id="138" idx="0"/>
            </p:cNvCxnSpPr>
            <p:nvPr/>
          </p:nvCxnSpPr>
          <p:spPr bwMode="auto">
            <a:xfrm flipH="1" flipV="1">
              <a:off x="2875374" y="2175160"/>
              <a:ext cx="359316" cy="43088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46" name="Straight Connector 145"/>
            <p:cNvCxnSpPr>
              <a:endCxn id="138" idx="0"/>
            </p:cNvCxnSpPr>
            <p:nvPr/>
          </p:nvCxnSpPr>
          <p:spPr bwMode="auto">
            <a:xfrm flipH="1">
              <a:off x="2875374" y="2045970"/>
              <a:ext cx="580296" cy="12919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147" name="Group 146"/>
          <p:cNvGrpSpPr/>
          <p:nvPr/>
        </p:nvGrpSpPr>
        <p:grpSpPr>
          <a:xfrm rot="20792938" flipH="1">
            <a:off x="2287526" y="4329100"/>
            <a:ext cx="2135744" cy="654640"/>
            <a:chOff x="934408" y="1844824"/>
            <a:chExt cx="2701488" cy="981283"/>
          </a:xfrm>
        </p:grpSpPr>
        <p:sp>
          <p:nvSpPr>
            <p:cNvPr id="148" name="Freeform 147"/>
            <p:cNvSpPr/>
            <p:nvPr/>
          </p:nvSpPr>
          <p:spPr bwMode="auto">
            <a:xfrm>
              <a:off x="934408" y="2153921"/>
              <a:ext cx="2701488" cy="494872"/>
            </a:xfrm>
            <a:custGeom>
              <a:avLst/>
              <a:gdLst>
                <a:gd name="connsiteX0" fmla="*/ 0 w 2997200"/>
                <a:gd name="connsiteY0" fmla="*/ 172804 h 440613"/>
                <a:gd name="connsiteX1" fmla="*/ 924560 w 2997200"/>
                <a:gd name="connsiteY1" fmla="*/ 436964 h 440613"/>
                <a:gd name="connsiteX2" fmla="*/ 1950720 w 2997200"/>
                <a:gd name="connsiteY2" fmla="*/ 84 h 440613"/>
                <a:gd name="connsiteX3" fmla="*/ 2997200 w 2997200"/>
                <a:gd name="connsiteY3" fmla="*/ 396324 h 440613"/>
                <a:gd name="connsiteX4" fmla="*/ 2997200 w 2997200"/>
                <a:gd name="connsiteY4" fmla="*/ 396324 h 4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7200" h="440613">
                  <a:moveTo>
                    <a:pt x="0" y="172804"/>
                  </a:moveTo>
                  <a:cubicBezTo>
                    <a:pt x="299720" y="319277"/>
                    <a:pt x="599440" y="465751"/>
                    <a:pt x="924560" y="436964"/>
                  </a:cubicBezTo>
                  <a:cubicBezTo>
                    <a:pt x="1249680" y="408177"/>
                    <a:pt x="1605280" y="6857"/>
                    <a:pt x="1950720" y="84"/>
                  </a:cubicBezTo>
                  <a:cubicBezTo>
                    <a:pt x="2296160" y="-6689"/>
                    <a:pt x="2997200" y="396324"/>
                    <a:pt x="2997200" y="396324"/>
                  </a:cubicBezTo>
                  <a:lnTo>
                    <a:pt x="2997200" y="396324"/>
                  </a:lnTo>
                </a:path>
              </a:pathLst>
            </a:custGeom>
            <a:noFill/>
            <a:ln w="952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49" name="Isosceles Triangle 148"/>
            <p:cNvSpPr/>
            <p:nvPr/>
          </p:nvSpPr>
          <p:spPr bwMode="auto">
            <a:xfrm rot="17066226">
              <a:off x="793197" y="2302017"/>
              <a:ext cx="437413" cy="147636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50" name="Isosceles Triangle 149"/>
            <p:cNvSpPr/>
            <p:nvPr/>
          </p:nvSpPr>
          <p:spPr bwMode="auto">
            <a:xfrm rot="13900867">
              <a:off x="1651209" y="2533583"/>
              <a:ext cx="437413" cy="147636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51" name="Isosceles Triangle 150"/>
            <p:cNvSpPr/>
            <p:nvPr/>
          </p:nvSpPr>
          <p:spPr bwMode="auto">
            <a:xfrm rot="17964781">
              <a:off x="2720970" y="2137595"/>
              <a:ext cx="437413" cy="147636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52" name="5-Point Star 151"/>
            <p:cNvSpPr/>
            <p:nvPr/>
          </p:nvSpPr>
          <p:spPr bwMode="auto">
            <a:xfrm>
              <a:off x="2015716" y="1844824"/>
              <a:ext cx="139821" cy="13982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53" name="5-Point Star 152"/>
            <p:cNvSpPr/>
            <p:nvPr/>
          </p:nvSpPr>
          <p:spPr bwMode="auto">
            <a:xfrm>
              <a:off x="3167844" y="2524181"/>
              <a:ext cx="139821" cy="13982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54" name="5-Point Star 153"/>
            <p:cNvSpPr/>
            <p:nvPr/>
          </p:nvSpPr>
          <p:spPr bwMode="auto">
            <a:xfrm>
              <a:off x="3380347" y="1969885"/>
              <a:ext cx="139821" cy="13982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cxnSp>
          <p:nvCxnSpPr>
            <p:cNvPr id="155" name="Straight Connector 154"/>
            <p:cNvCxnSpPr>
              <a:endCxn id="149" idx="0"/>
            </p:cNvCxnSpPr>
            <p:nvPr/>
          </p:nvCxnSpPr>
          <p:spPr bwMode="auto">
            <a:xfrm flipH="1">
              <a:off x="940417" y="1918335"/>
              <a:ext cx="1139843" cy="43909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6" name="Straight Connector 155"/>
            <p:cNvCxnSpPr>
              <a:endCxn id="150" idx="0"/>
            </p:cNvCxnSpPr>
            <p:nvPr/>
          </p:nvCxnSpPr>
          <p:spPr bwMode="auto">
            <a:xfrm flipH="1">
              <a:off x="1812000" y="1927860"/>
              <a:ext cx="272070" cy="72531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7" name="Straight Connector 156"/>
            <p:cNvCxnSpPr>
              <a:endCxn id="148" idx="1"/>
            </p:cNvCxnSpPr>
            <p:nvPr/>
          </p:nvCxnSpPr>
          <p:spPr bwMode="auto">
            <a:xfrm flipH="1">
              <a:off x="1767748" y="2602230"/>
              <a:ext cx="1470752" cy="42465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8" name="Straight Connector 157"/>
            <p:cNvCxnSpPr>
              <a:endCxn id="151" idx="0"/>
            </p:cNvCxnSpPr>
            <p:nvPr/>
          </p:nvCxnSpPr>
          <p:spPr bwMode="auto">
            <a:xfrm flipH="1" flipV="1">
              <a:off x="2875374" y="2175160"/>
              <a:ext cx="359316" cy="43088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59" name="Straight Connector 158"/>
            <p:cNvCxnSpPr>
              <a:endCxn id="151" idx="0"/>
            </p:cNvCxnSpPr>
            <p:nvPr/>
          </p:nvCxnSpPr>
          <p:spPr bwMode="auto">
            <a:xfrm flipH="1">
              <a:off x="2875374" y="2045970"/>
              <a:ext cx="580296" cy="12919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grpSp>
        <p:nvGrpSpPr>
          <p:cNvPr id="23" name="Group 22"/>
          <p:cNvGrpSpPr/>
          <p:nvPr/>
        </p:nvGrpSpPr>
        <p:grpSpPr>
          <a:xfrm>
            <a:off x="2412884" y="2731437"/>
            <a:ext cx="2009038" cy="1069518"/>
            <a:chOff x="2462109" y="2796881"/>
            <a:chExt cx="2009038" cy="1069518"/>
          </a:xfrm>
          <a:scene3d>
            <a:camera prst="orthographicFront">
              <a:rot lat="0" lon="0" rev="19800000"/>
            </a:camera>
            <a:lightRig rig="threePt" dir="t"/>
          </a:scene3d>
        </p:grpSpPr>
        <p:sp>
          <p:nvSpPr>
            <p:cNvPr id="174" name="Freeform 173"/>
            <p:cNvSpPr/>
            <p:nvPr/>
          </p:nvSpPr>
          <p:spPr bwMode="auto">
            <a:xfrm rot="20368675">
              <a:off x="2502407" y="3214503"/>
              <a:ext cx="1968740" cy="366287"/>
            </a:xfrm>
            <a:custGeom>
              <a:avLst/>
              <a:gdLst>
                <a:gd name="connsiteX0" fmla="*/ 0 w 2997200"/>
                <a:gd name="connsiteY0" fmla="*/ 172804 h 440613"/>
                <a:gd name="connsiteX1" fmla="*/ 924560 w 2997200"/>
                <a:gd name="connsiteY1" fmla="*/ 436964 h 440613"/>
                <a:gd name="connsiteX2" fmla="*/ 1950720 w 2997200"/>
                <a:gd name="connsiteY2" fmla="*/ 84 h 440613"/>
                <a:gd name="connsiteX3" fmla="*/ 2997200 w 2997200"/>
                <a:gd name="connsiteY3" fmla="*/ 396324 h 440613"/>
                <a:gd name="connsiteX4" fmla="*/ 2997200 w 2997200"/>
                <a:gd name="connsiteY4" fmla="*/ 396324 h 4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7200" h="440613">
                  <a:moveTo>
                    <a:pt x="0" y="172804"/>
                  </a:moveTo>
                  <a:cubicBezTo>
                    <a:pt x="299720" y="319277"/>
                    <a:pt x="599440" y="465751"/>
                    <a:pt x="924560" y="436964"/>
                  </a:cubicBezTo>
                  <a:cubicBezTo>
                    <a:pt x="1249680" y="408177"/>
                    <a:pt x="1605280" y="6857"/>
                    <a:pt x="1950720" y="84"/>
                  </a:cubicBezTo>
                  <a:cubicBezTo>
                    <a:pt x="2296160" y="-6689"/>
                    <a:pt x="2997200" y="396324"/>
                    <a:pt x="2997200" y="396324"/>
                  </a:cubicBezTo>
                  <a:lnTo>
                    <a:pt x="2997200" y="396324"/>
                  </a:lnTo>
                </a:path>
              </a:pathLst>
            </a:custGeom>
            <a:noFill/>
            <a:ln w="127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75" name="Isosceles Triangle 174"/>
            <p:cNvSpPr/>
            <p:nvPr/>
          </p:nvSpPr>
          <p:spPr bwMode="auto">
            <a:xfrm rot="15834901">
              <a:off x="2437123" y="3650724"/>
              <a:ext cx="323758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76" name="Isosceles Triangle 175"/>
            <p:cNvSpPr/>
            <p:nvPr/>
          </p:nvSpPr>
          <p:spPr bwMode="auto">
            <a:xfrm rot="12669542">
              <a:off x="3082813" y="3592038"/>
              <a:ext cx="323758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77" name="Isosceles Triangle 176"/>
            <p:cNvSpPr/>
            <p:nvPr/>
          </p:nvSpPr>
          <p:spPr bwMode="auto">
            <a:xfrm rot="16733456">
              <a:off x="3710187" y="3044239"/>
              <a:ext cx="323758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78" name="5-Point Star 177"/>
            <p:cNvSpPr/>
            <p:nvPr/>
          </p:nvSpPr>
          <p:spPr bwMode="auto">
            <a:xfrm rot="20368675">
              <a:off x="3161237" y="3058827"/>
              <a:ext cx="101896" cy="10349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79" name="5-Point Star 178"/>
            <p:cNvSpPr/>
            <p:nvPr/>
          </p:nvSpPr>
          <p:spPr bwMode="auto">
            <a:xfrm rot="20368675">
              <a:off x="4130723" y="3239601"/>
              <a:ext cx="101896" cy="10349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80" name="5-Point Star 179"/>
            <p:cNvSpPr/>
            <p:nvPr/>
          </p:nvSpPr>
          <p:spPr bwMode="auto">
            <a:xfrm rot="20368675">
              <a:off x="4125064" y="2796881"/>
              <a:ext cx="101896" cy="10349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cxnSp>
          <p:nvCxnSpPr>
            <p:cNvPr id="181" name="Straight Connector 180"/>
            <p:cNvCxnSpPr>
              <a:endCxn id="175" idx="0"/>
            </p:cNvCxnSpPr>
            <p:nvPr/>
          </p:nvCxnSpPr>
          <p:spPr bwMode="auto">
            <a:xfrm rot="20368675" flipH="1">
              <a:off x="2462109" y="3249730"/>
              <a:ext cx="830674" cy="32500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2" name="Straight Connector 181"/>
            <p:cNvCxnSpPr/>
            <p:nvPr/>
          </p:nvCxnSpPr>
          <p:spPr bwMode="auto">
            <a:xfrm rot="20368675" flipH="1">
              <a:off x="3116647" y="3137788"/>
              <a:ext cx="198274" cy="53685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3" name="Straight Connector 182"/>
            <p:cNvCxnSpPr/>
            <p:nvPr/>
          </p:nvCxnSpPr>
          <p:spPr bwMode="auto">
            <a:xfrm rot="20368675" flipH="1">
              <a:off x="3157264" y="3480205"/>
              <a:ext cx="1071827" cy="3143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4" name="Straight Connector 183"/>
            <p:cNvCxnSpPr>
              <a:endCxn id="177" idx="0"/>
            </p:cNvCxnSpPr>
            <p:nvPr/>
          </p:nvCxnSpPr>
          <p:spPr bwMode="auto">
            <a:xfrm rot="20368675" flipH="1" flipV="1">
              <a:off x="3866365" y="3033313"/>
              <a:ext cx="261856" cy="31892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85" name="Straight Connector 184"/>
            <p:cNvCxnSpPr>
              <a:endCxn id="177" idx="0"/>
            </p:cNvCxnSpPr>
            <p:nvPr/>
          </p:nvCxnSpPr>
          <p:spPr bwMode="auto">
            <a:xfrm rot="20368675" flipH="1">
              <a:off x="3788592" y="2922617"/>
              <a:ext cx="422897" cy="9562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19" name="TextBox 18"/>
          <p:cNvSpPr txBox="1"/>
          <p:nvPr/>
        </p:nvSpPr>
        <p:spPr>
          <a:xfrm>
            <a:off x="4454897" y="1304621"/>
            <a:ext cx="212829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How can we get the same estimation error from all the equivalent estimates?</a:t>
            </a:r>
          </a:p>
        </p:txBody>
      </p:sp>
      <p:cxnSp>
        <p:nvCxnSpPr>
          <p:cNvPr id="26" name="Straight Connector 25"/>
          <p:cNvCxnSpPr/>
          <p:nvPr/>
        </p:nvCxnSpPr>
        <p:spPr bwMode="auto">
          <a:xfrm>
            <a:off x="6279209" y="3580389"/>
            <a:ext cx="14911" cy="173731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6" name="Straight Connector 185"/>
          <p:cNvCxnSpPr/>
          <p:nvPr/>
        </p:nvCxnSpPr>
        <p:spPr bwMode="auto">
          <a:xfrm>
            <a:off x="6948046" y="3533649"/>
            <a:ext cx="1394" cy="222425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cxnSp>
        <p:nvCxnSpPr>
          <p:cNvPr id="187" name="Straight Connector 186"/>
          <p:cNvCxnSpPr/>
          <p:nvPr/>
        </p:nvCxnSpPr>
        <p:spPr bwMode="auto">
          <a:xfrm>
            <a:off x="7559360" y="2964782"/>
            <a:ext cx="14911" cy="173731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grpSp>
        <p:nvGrpSpPr>
          <p:cNvPr id="88" name="Group 22">
            <a:extLst>
              <a:ext uri="{FF2B5EF4-FFF2-40B4-BE49-F238E27FC236}">
                <a16:creationId xmlns:a16="http://schemas.microsoft.com/office/drawing/2014/main" id="{5EBCF0CE-C8DC-4213-AF9A-76BD05216000}"/>
              </a:ext>
            </a:extLst>
          </p:cNvPr>
          <p:cNvGrpSpPr/>
          <p:nvPr/>
        </p:nvGrpSpPr>
        <p:grpSpPr>
          <a:xfrm>
            <a:off x="2411760" y="2719522"/>
            <a:ext cx="2009038" cy="1069518"/>
            <a:chOff x="2462109" y="2796881"/>
            <a:chExt cx="2009038" cy="1069518"/>
          </a:xfrm>
          <a:scene3d>
            <a:camera prst="orthographicFront">
              <a:rot lat="0" lon="0" rev="19800000"/>
            </a:camera>
            <a:lightRig rig="threePt" dir="t"/>
          </a:scene3d>
        </p:grpSpPr>
        <p:sp>
          <p:nvSpPr>
            <p:cNvPr id="89" name="Freeform 173">
              <a:extLst>
                <a:ext uri="{FF2B5EF4-FFF2-40B4-BE49-F238E27FC236}">
                  <a16:creationId xmlns:a16="http://schemas.microsoft.com/office/drawing/2014/main" id="{AE7E4394-421D-4395-BEB7-AA04C7304105}"/>
                </a:ext>
              </a:extLst>
            </p:cNvPr>
            <p:cNvSpPr/>
            <p:nvPr/>
          </p:nvSpPr>
          <p:spPr bwMode="auto">
            <a:xfrm rot="20368675">
              <a:off x="2502407" y="3214503"/>
              <a:ext cx="1968740" cy="366287"/>
            </a:xfrm>
            <a:custGeom>
              <a:avLst/>
              <a:gdLst>
                <a:gd name="connsiteX0" fmla="*/ 0 w 2997200"/>
                <a:gd name="connsiteY0" fmla="*/ 172804 h 440613"/>
                <a:gd name="connsiteX1" fmla="*/ 924560 w 2997200"/>
                <a:gd name="connsiteY1" fmla="*/ 436964 h 440613"/>
                <a:gd name="connsiteX2" fmla="*/ 1950720 w 2997200"/>
                <a:gd name="connsiteY2" fmla="*/ 84 h 440613"/>
                <a:gd name="connsiteX3" fmla="*/ 2997200 w 2997200"/>
                <a:gd name="connsiteY3" fmla="*/ 396324 h 440613"/>
                <a:gd name="connsiteX4" fmla="*/ 2997200 w 2997200"/>
                <a:gd name="connsiteY4" fmla="*/ 396324 h 4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7200" h="440613">
                  <a:moveTo>
                    <a:pt x="0" y="172804"/>
                  </a:moveTo>
                  <a:cubicBezTo>
                    <a:pt x="299720" y="319277"/>
                    <a:pt x="599440" y="465751"/>
                    <a:pt x="924560" y="436964"/>
                  </a:cubicBezTo>
                  <a:cubicBezTo>
                    <a:pt x="1249680" y="408177"/>
                    <a:pt x="1605280" y="6857"/>
                    <a:pt x="1950720" y="84"/>
                  </a:cubicBezTo>
                  <a:cubicBezTo>
                    <a:pt x="2296160" y="-6689"/>
                    <a:pt x="2997200" y="396324"/>
                    <a:pt x="2997200" y="396324"/>
                  </a:cubicBezTo>
                  <a:lnTo>
                    <a:pt x="2997200" y="396324"/>
                  </a:lnTo>
                </a:path>
              </a:pathLst>
            </a:custGeom>
            <a:noFill/>
            <a:ln w="127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91" name="Isosceles Triangle 174">
              <a:extLst>
                <a:ext uri="{FF2B5EF4-FFF2-40B4-BE49-F238E27FC236}">
                  <a16:creationId xmlns:a16="http://schemas.microsoft.com/office/drawing/2014/main" id="{4B4D96E0-3E9F-4379-BF17-B5C7913A6052}"/>
                </a:ext>
              </a:extLst>
            </p:cNvPr>
            <p:cNvSpPr/>
            <p:nvPr/>
          </p:nvSpPr>
          <p:spPr bwMode="auto">
            <a:xfrm rot="15834901">
              <a:off x="2437123" y="3650724"/>
              <a:ext cx="323758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92" name="Isosceles Triangle 175">
              <a:extLst>
                <a:ext uri="{FF2B5EF4-FFF2-40B4-BE49-F238E27FC236}">
                  <a16:creationId xmlns:a16="http://schemas.microsoft.com/office/drawing/2014/main" id="{1575D5EA-8952-494C-8604-055F4F669D08}"/>
                </a:ext>
              </a:extLst>
            </p:cNvPr>
            <p:cNvSpPr/>
            <p:nvPr/>
          </p:nvSpPr>
          <p:spPr bwMode="auto">
            <a:xfrm rot="12669542">
              <a:off x="3082813" y="3592038"/>
              <a:ext cx="323758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93" name="Isosceles Triangle 176">
              <a:extLst>
                <a:ext uri="{FF2B5EF4-FFF2-40B4-BE49-F238E27FC236}">
                  <a16:creationId xmlns:a16="http://schemas.microsoft.com/office/drawing/2014/main" id="{9FB9249E-4FD8-4FEC-8C40-660B7DEFD23C}"/>
                </a:ext>
              </a:extLst>
            </p:cNvPr>
            <p:cNvSpPr/>
            <p:nvPr/>
          </p:nvSpPr>
          <p:spPr bwMode="auto">
            <a:xfrm rot="16733456">
              <a:off x="3710187" y="3044239"/>
              <a:ext cx="323758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94" name="5-Point Star 177">
              <a:extLst>
                <a:ext uri="{FF2B5EF4-FFF2-40B4-BE49-F238E27FC236}">
                  <a16:creationId xmlns:a16="http://schemas.microsoft.com/office/drawing/2014/main" id="{42B51D8E-E152-4F33-A34D-4EA1B24BC853}"/>
                </a:ext>
              </a:extLst>
            </p:cNvPr>
            <p:cNvSpPr/>
            <p:nvPr/>
          </p:nvSpPr>
          <p:spPr bwMode="auto">
            <a:xfrm rot="20368675">
              <a:off x="3161237" y="3058827"/>
              <a:ext cx="101896" cy="10349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95" name="5-Point Star 178">
              <a:extLst>
                <a:ext uri="{FF2B5EF4-FFF2-40B4-BE49-F238E27FC236}">
                  <a16:creationId xmlns:a16="http://schemas.microsoft.com/office/drawing/2014/main" id="{7B288A75-3CA1-4A82-BBF8-77525A393EF5}"/>
                </a:ext>
              </a:extLst>
            </p:cNvPr>
            <p:cNvSpPr/>
            <p:nvPr/>
          </p:nvSpPr>
          <p:spPr bwMode="auto">
            <a:xfrm rot="20368675">
              <a:off x="4130723" y="3239601"/>
              <a:ext cx="101896" cy="10349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96" name="5-Point Star 179">
              <a:extLst>
                <a:ext uri="{FF2B5EF4-FFF2-40B4-BE49-F238E27FC236}">
                  <a16:creationId xmlns:a16="http://schemas.microsoft.com/office/drawing/2014/main" id="{64A79F2E-D86A-4E6B-8440-AACD0A22CAC0}"/>
                </a:ext>
              </a:extLst>
            </p:cNvPr>
            <p:cNvSpPr/>
            <p:nvPr/>
          </p:nvSpPr>
          <p:spPr bwMode="auto">
            <a:xfrm rot="20368675">
              <a:off x="4125064" y="2796881"/>
              <a:ext cx="101896" cy="103491"/>
            </a:xfrm>
            <a:prstGeom prst="star5">
              <a:avLst/>
            </a:prstGeom>
            <a:solidFill>
              <a:srgbClr val="FFFF00"/>
            </a:solidFill>
            <a:ln w="3175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cxnSp>
          <p:nvCxnSpPr>
            <p:cNvPr id="97" name="Straight Connector 180">
              <a:extLst>
                <a:ext uri="{FF2B5EF4-FFF2-40B4-BE49-F238E27FC236}">
                  <a16:creationId xmlns:a16="http://schemas.microsoft.com/office/drawing/2014/main" id="{E89DB165-599B-45D0-BB65-091EDC3BA382}"/>
                </a:ext>
              </a:extLst>
            </p:cNvPr>
            <p:cNvCxnSpPr>
              <a:endCxn id="91" idx="0"/>
            </p:cNvCxnSpPr>
            <p:nvPr/>
          </p:nvCxnSpPr>
          <p:spPr bwMode="auto">
            <a:xfrm rot="20368675" flipH="1">
              <a:off x="2462109" y="3249730"/>
              <a:ext cx="830674" cy="32500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8" name="Straight Connector 181">
              <a:extLst>
                <a:ext uri="{FF2B5EF4-FFF2-40B4-BE49-F238E27FC236}">
                  <a16:creationId xmlns:a16="http://schemas.microsoft.com/office/drawing/2014/main" id="{2A49EBC8-0D10-40CF-AF95-C10F74A12923}"/>
                </a:ext>
              </a:extLst>
            </p:cNvPr>
            <p:cNvCxnSpPr/>
            <p:nvPr/>
          </p:nvCxnSpPr>
          <p:spPr bwMode="auto">
            <a:xfrm rot="20368675" flipH="1">
              <a:off x="3116647" y="3137788"/>
              <a:ext cx="198274" cy="536850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99" name="Straight Connector 182">
              <a:extLst>
                <a:ext uri="{FF2B5EF4-FFF2-40B4-BE49-F238E27FC236}">
                  <a16:creationId xmlns:a16="http://schemas.microsoft.com/office/drawing/2014/main" id="{F135BEC6-6967-400F-979B-C1131CFEBB65}"/>
                </a:ext>
              </a:extLst>
            </p:cNvPr>
            <p:cNvCxnSpPr/>
            <p:nvPr/>
          </p:nvCxnSpPr>
          <p:spPr bwMode="auto">
            <a:xfrm rot="20368675" flipH="1">
              <a:off x="3157264" y="3480205"/>
              <a:ext cx="1071827" cy="31431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0" name="Straight Connector 183">
              <a:extLst>
                <a:ext uri="{FF2B5EF4-FFF2-40B4-BE49-F238E27FC236}">
                  <a16:creationId xmlns:a16="http://schemas.microsoft.com/office/drawing/2014/main" id="{12A23012-60E1-4C4F-B006-A307C1DA642A}"/>
                </a:ext>
              </a:extLst>
            </p:cNvPr>
            <p:cNvCxnSpPr>
              <a:endCxn id="93" idx="0"/>
            </p:cNvCxnSpPr>
            <p:nvPr/>
          </p:nvCxnSpPr>
          <p:spPr bwMode="auto">
            <a:xfrm rot="20368675" flipH="1" flipV="1">
              <a:off x="3866365" y="3033313"/>
              <a:ext cx="261856" cy="318923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  <p:cxnSp>
          <p:nvCxnSpPr>
            <p:cNvPr id="101" name="Straight Connector 184">
              <a:extLst>
                <a:ext uri="{FF2B5EF4-FFF2-40B4-BE49-F238E27FC236}">
                  <a16:creationId xmlns:a16="http://schemas.microsoft.com/office/drawing/2014/main" id="{F3E61B99-DA48-4386-A611-BDD2A907FE00}"/>
                </a:ext>
              </a:extLst>
            </p:cNvPr>
            <p:cNvCxnSpPr>
              <a:endCxn id="93" idx="0"/>
            </p:cNvCxnSpPr>
            <p:nvPr/>
          </p:nvCxnSpPr>
          <p:spPr bwMode="auto">
            <a:xfrm rot="20368675" flipH="1">
              <a:off x="3788592" y="2922617"/>
              <a:ext cx="422897" cy="95622"/>
            </a:xfrm>
            <a:prstGeom prst="line">
              <a:avLst/>
            </a:prstGeom>
            <a:solidFill>
              <a:schemeClr val="accent1"/>
            </a:solidFill>
            <a:ln w="9525" cap="flat" cmpd="sng" algn="ctr">
              <a:solidFill>
                <a:schemeClr val="bg1">
                  <a:lumMod val="85000"/>
                </a:schemeClr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9AE5C4A3-20AB-4B06-ABE3-943F4FDB853F}"/>
              </a:ext>
            </a:extLst>
          </p:cNvPr>
          <p:cNvSpPr txBox="1"/>
          <p:nvPr/>
        </p:nvSpPr>
        <p:spPr>
          <a:xfrm>
            <a:off x="3000946" y="2168860"/>
            <a:ext cx="4668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/>
              <a:t>…</a:t>
            </a:r>
            <a:endParaRPr lang="zh-CN" altLang="en-US" sz="4400" b="1" dirty="0"/>
          </a:p>
        </p:txBody>
      </p:sp>
      <p:sp>
        <p:nvSpPr>
          <p:cNvPr id="102" name="文本框 101">
            <a:extLst>
              <a:ext uri="{FF2B5EF4-FFF2-40B4-BE49-F238E27FC236}">
                <a16:creationId xmlns:a16="http://schemas.microsoft.com/office/drawing/2014/main" id="{13615678-B8E1-4303-B882-499D5C2CDEDB}"/>
              </a:ext>
            </a:extLst>
          </p:cNvPr>
          <p:cNvSpPr txBox="1"/>
          <p:nvPr/>
        </p:nvSpPr>
        <p:spPr>
          <a:xfrm>
            <a:off x="2969818" y="3507155"/>
            <a:ext cx="46686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/>
              <a:t>…</a:t>
            </a:r>
            <a:endParaRPr lang="zh-CN" altLang="en-US" sz="4400" b="1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8065A6F-5C38-45A1-A7DD-10DA8E9362BF}"/>
              </a:ext>
            </a:extLst>
          </p:cNvPr>
          <p:cNvSpPr txBox="1"/>
          <p:nvPr/>
        </p:nvSpPr>
        <p:spPr>
          <a:xfrm>
            <a:off x="5857114" y="3562779"/>
            <a:ext cx="54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altLang="zh-CN" baseline="-25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  <a:endParaRPr lang="zh-CN" alt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3" name="文本框 102">
            <a:extLst>
              <a:ext uri="{FF2B5EF4-FFF2-40B4-BE49-F238E27FC236}">
                <a16:creationId xmlns:a16="http://schemas.microsoft.com/office/drawing/2014/main" id="{112DFB37-CEFA-4A48-A464-059831803C7E}"/>
              </a:ext>
            </a:extLst>
          </p:cNvPr>
          <p:cNvSpPr txBox="1"/>
          <p:nvPr/>
        </p:nvSpPr>
        <p:spPr>
          <a:xfrm>
            <a:off x="6612468" y="3635671"/>
            <a:ext cx="7019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altLang="zh-CN" baseline="-25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  <a:endParaRPr lang="zh-CN" alt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04" name="文本框 103">
            <a:extLst>
              <a:ext uri="{FF2B5EF4-FFF2-40B4-BE49-F238E27FC236}">
                <a16:creationId xmlns:a16="http://schemas.microsoft.com/office/drawing/2014/main" id="{AA91F8B0-6558-4EAA-9F97-AB9AF60E9B86}"/>
              </a:ext>
            </a:extLst>
          </p:cNvPr>
          <p:cNvSpPr txBox="1"/>
          <p:nvPr/>
        </p:nvSpPr>
        <p:spPr>
          <a:xfrm>
            <a:off x="7150754" y="2479405"/>
            <a:ext cx="124033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e</a:t>
            </a:r>
            <a:r>
              <a:rPr lang="en-US" altLang="zh-CN" baseline="-25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  <a:endParaRPr lang="zh-CN" altLang="en-US" dirty="0">
              <a:solidFill>
                <a:srgbClr val="FF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9C626DBD-CDDE-4483-A74A-3B0C4EEE65A9}"/>
              </a:ext>
            </a:extLst>
          </p:cNvPr>
          <p:cNvSpPr/>
          <p:nvPr/>
        </p:nvSpPr>
        <p:spPr bwMode="auto">
          <a:xfrm rot="750580" flipV="1">
            <a:off x="4659143" y="3320562"/>
            <a:ext cx="1444172" cy="178736"/>
          </a:xfrm>
          <a:custGeom>
            <a:avLst/>
            <a:gdLst>
              <a:gd name="connsiteX0" fmla="*/ 0 w 1444172"/>
              <a:gd name="connsiteY0" fmla="*/ 275772 h 566627"/>
              <a:gd name="connsiteX1" fmla="*/ 769257 w 1444172"/>
              <a:gd name="connsiteY1" fmla="*/ 558800 h 566627"/>
              <a:gd name="connsiteX2" fmla="*/ 1444172 w 1444172"/>
              <a:gd name="connsiteY2" fmla="*/ 0 h 566627"/>
              <a:gd name="connsiteX3" fmla="*/ 1444172 w 1444172"/>
              <a:gd name="connsiteY3" fmla="*/ 0 h 5666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4172" h="566627">
                <a:moveTo>
                  <a:pt x="0" y="275772"/>
                </a:moveTo>
                <a:cubicBezTo>
                  <a:pt x="264281" y="440267"/>
                  <a:pt x="528562" y="604762"/>
                  <a:pt x="769257" y="558800"/>
                </a:cubicBezTo>
                <a:cubicBezTo>
                  <a:pt x="1009952" y="512838"/>
                  <a:pt x="1444172" y="0"/>
                  <a:pt x="1444172" y="0"/>
                </a:cubicBezTo>
                <a:lnTo>
                  <a:pt x="1444172" y="0"/>
                </a:lnTo>
              </a:path>
            </a:pathLst>
          </a:custGeom>
          <a:noFill/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stealth" w="lg" len="lg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BE70999-AE45-4330-A1E9-3F490905D554}"/>
              </a:ext>
            </a:extLst>
          </p:cNvPr>
          <p:cNvSpPr txBox="1"/>
          <p:nvPr/>
        </p:nvSpPr>
        <p:spPr>
          <a:xfrm>
            <a:off x="4315926" y="2720862"/>
            <a:ext cx="2232248" cy="369332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1800" dirty="0">
                <a:latin typeface="Calibri" panose="020F0502020204030204" pitchFamily="34" charset="0"/>
                <a:cs typeface="Calibri" panose="020F0502020204030204" pitchFamily="34" charset="0"/>
              </a:rPr>
              <a:t>Trajectory Alignment</a:t>
            </a:r>
            <a:endParaRPr lang="zh-CN" altLang="en-US" sz="18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0999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2.59259E-6 L 0.41389 0.01759 " pathEditMode="relative" rAng="0" ptsTypes="AA">
                                      <p:cBhvr>
                                        <p:cTn id="43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694" y="880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1800000">
                                      <p:cBhvr>
                                        <p:cTn id="4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000"/>
                            </p:stCondLst>
                            <p:childTnLst>
                              <p:par>
                                <p:cTn id="5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00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00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87" grpId="0"/>
      <p:bldP spid="16" grpId="0"/>
      <p:bldP spid="90" grpId="0"/>
      <p:bldP spid="19" grpId="0"/>
      <p:bldP spid="6" grpId="0"/>
      <p:bldP spid="102" grpId="0"/>
      <p:bldP spid="7" grpId="0"/>
      <p:bldP spid="103" grpId="0"/>
      <p:bldP spid="104" grpId="0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Trajectory Alignment: Visual-Inertial Setup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595" y="800708"/>
            <a:ext cx="8836025" cy="468052"/>
          </a:xfrm>
        </p:spPr>
        <p:txBody>
          <a:bodyPr/>
          <a:lstStyle/>
          <a:p>
            <a:r>
              <a:rPr lang="en-US" sz="2000" b="1" dirty="0"/>
              <a:t>Equivalence: The alignment must not change the predicted measurements!</a:t>
            </a:r>
          </a:p>
          <a:p>
            <a:pPr marL="457200" lvl="1" indent="0">
              <a:buNone/>
            </a:pPr>
            <a:r>
              <a:rPr lang="en-US" dirty="0">
                <a:sym typeface="Wingdings" panose="05000000000000000000" pitchFamily="2" charset="2"/>
              </a:rPr>
              <a:t> </a:t>
            </a:r>
            <a:r>
              <a:rPr lang="en-US" sz="2000" dirty="0"/>
              <a:t>The type of transformation depends on the specific sensing modality.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6305805"/>
              </p:ext>
            </p:extLst>
          </p:nvPr>
        </p:nvGraphicFramePr>
        <p:xfrm>
          <a:off x="219962" y="2168860"/>
          <a:ext cx="8704076" cy="1681480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18362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158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17601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7601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Configuration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Monocular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Stereo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0" dirty="0"/>
                        <a:t>Inertial (+visual)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/>
                        <a:t>Type of </a:t>
                      </a:r>
                    </a:p>
                    <a:p>
                      <a:pPr algn="ctr"/>
                      <a:r>
                        <a:rPr lang="en-US" sz="1600" b="1" dirty="0"/>
                        <a:t>Alignment Transformation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Similarity</a:t>
                      </a:r>
                    </a:p>
                    <a:p>
                      <a:pPr algn="ctr"/>
                      <a:r>
                        <a:rPr lang="en-US" sz="1600" u="sng" dirty="0"/>
                        <a:t>(7 </a:t>
                      </a:r>
                      <a:r>
                        <a:rPr lang="en-US" sz="1600" u="sng" dirty="0" err="1"/>
                        <a:t>DoF</a:t>
                      </a:r>
                      <a:r>
                        <a:rPr lang="en-US" sz="1600" u="sng" dirty="0"/>
                        <a:t>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Rigid body</a:t>
                      </a:r>
                    </a:p>
                    <a:p>
                      <a:pPr algn="ctr"/>
                      <a:r>
                        <a:rPr lang="en-US" sz="1600" u="sng" dirty="0"/>
                        <a:t>(6 </a:t>
                      </a:r>
                      <a:r>
                        <a:rPr lang="en-US" sz="1600" u="sng" dirty="0" err="1"/>
                        <a:t>DoF</a:t>
                      </a:r>
                      <a:r>
                        <a:rPr lang="en-US" sz="1600" u="sng" dirty="0"/>
                        <a:t>)</a:t>
                      </a:r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dirty="0"/>
                        <a:t>Translation</a:t>
                      </a:r>
                      <a:endParaRPr lang="en-US" sz="1600" baseline="0" dirty="0"/>
                    </a:p>
                    <a:p>
                      <a:pPr algn="ctr"/>
                      <a:r>
                        <a:rPr lang="en-US" sz="1600" baseline="0" dirty="0"/>
                        <a:t>+</a:t>
                      </a:r>
                    </a:p>
                    <a:p>
                      <a:pPr algn="ctr"/>
                      <a:r>
                        <a:rPr lang="en-US" sz="1600" baseline="0" dirty="0"/>
                        <a:t>Rotation around gravity</a:t>
                      </a:r>
                    </a:p>
                    <a:p>
                      <a:pPr algn="ctr"/>
                      <a:r>
                        <a:rPr lang="en-US" sz="1600" u="sng" baseline="0" dirty="0"/>
                        <a:t>(4 </a:t>
                      </a:r>
                      <a:r>
                        <a:rPr lang="en-US" sz="1600" u="sng" baseline="0" dirty="0" err="1"/>
                        <a:t>DoF</a:t>
                      </a:r>
                      <a:r>
                        <a:rPr lang="en-US" sz="1600" u="sng" baseline="0" dirty="0"/>
                        <a:t>)</a:t>
                      </a:r>
                      <a:endParaRPr lang="en-US" sz="1600" u="sng" dirty="0"/>
                    </a:p>
                  </a:txBody>
                  <a:tcPr anchor="ctr"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5" name="Footer Placeholder 4"/>
          <p:cNvSpPr txBox="1">
            <a:spLocks/>
          </p:cNvSpPr>
          <p:nvPr/>
        </p:nvSpPr>
        <p:spPr>
          <a:xfrm>
            <a:off x="1" y="6631987"/>
            <a:ext cx="9192344" cy="25202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Zichao Zhang - University of Zurich – A Tutorial on Quantitative Trajectory Evaluation for Visual(-inertial) Odometry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CC599C82-6E25-437C-BC9E-96739CB9B829}"/>
              </a:ext>
            </a:extLst>
          </p:cNvPr>
          <p:cNvGrpSpPr/>
          <p:nvPr/>
        </p:nvGrpSpPr>
        <p:grpSpPr>
          <a:xfrm rot="21147624">
            <a:off x="2403773" y="4348260"/>
            <a:ext cx="1334075" cy="650546"/>
            <a:chOff x="2601527" y="4884673"/>
            <a:chExt cx="1968740" cy="960033"/>
          </a:xfrm>
        </p:grpSpPr>
        <p:sp>
          <p:nvSpPr>
            <p:cNvPr id="8" name="Freeform 173">
              <a:extLst>
                <a:ext uri="{FF2B5EF4-FFF2-40B4-BE49-F238E27FC236}">
                  <a16:creationId xmlns:a16="http://schemas.microsoft.com/office/drawing/2014/main" id="{40B0A3AF-69AD-4FB2-99CB-26DF5D52058C}"/>
                </a:ext>
              </a:extLst>
            </p:cNvPr>
            <p:cNvSpPr/>
            <p:nvPr/>
          </p:nvSpPr>
          <p:spPr bwMode="auto">
            <a:xfrm rot="20368675">
              <a:off x="2601527" y="5163020"/>
              <a:ext cx="1968740" cy="366287"/>
            </a:xfrm>
            <a:custGeom>
              <a:avLst/>
              <a:gdLst>
                <a:gd name="connsiteX0" fmla="*/ 0 w 2997200"/>
                <a:gd name="connsiteY0" fmla="*/ 172804 h 440613"/>
                <a:gd name="connsiteX1" fmla="*/ 924560 w 2997200"/>
                <a:gd name="connsiteY1" fmla="*/ 436964 h 440613"/>
                <a:gd name="connsiteX2" fmla="*/ 1950720 w 2997200"/>
                <a:gd name="connsiteY2" fmla="*/ 84 h 440613"/>
                <a:gd name="connsiteX3" fmla="*/ 2997200 w 2997200"/>
                <a:gd name="connsiteY3" fmla="*/ 396324 h 440613"/>
                <a:gd name="connsiteX4" fmla="*/ 2997200 w 2997200"/>
                <a:gd name="connsiteY4" fmla="*/ 396324 h 4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7200" h="440613">
                  <a:moveTo>
                    <a:pt x="0" y="172804"/>
                  </a:moveTo>
                  <a:cubicBezTo>
                    <a:pt x="299720" y="319277"/>
                    <a:pt x="599440" y="465751"/>
                    <a:pt x="924560" y="436964"/>
                  </a:cubicBezTo>
                  <a:cubicBezTo>
                    <a:pt x="1249680" y="408177"/>
                    <a:pt x="1605280" y="6857"/>
                    <a:pt x="1950720" y="84"/>
                  </a:cubicBezTo>
                  <a:cubicBezTo>
                    <a:pt x="2296160" y="-6689"/>
                    <a:pt x="2997200" y="396324"/>
                    <a:pt x="2997200" y="396324"/>
                  </a:cubicBezTo>
                  <a:lnTo>
                    <a:pt x="2997200" y="396324"/>
                  </a:lnTo>
                </a:path>
              </a:pathLst>
            </a:custGeom>
            <a:noFill/>
            <a:ln w="12700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9" name="Isosceles Triangle 174">
              <a:extLst>
                <a:ext uri="{FF2B5EF4-FFF2-40B4-BE49-F238E27FC236}">
                  <a16:creationId xmlns:a16="http://schemas.microsoft.com/office/drawing/2014/main" id="{B6740FDC-13E2-4061-88FB-140299387492}"/>
                </a:ext>
              </a:extLst>
            </p:cNvPr>
            <p:cNvSpPr/>
            <p:nvPr/>
          </p:nvSpPr>
          <p:spPr bwMode="auto">
            <a:xfrm rot="15834901">
              <a:off x="2506452" y="5599240"/>
              <a:ext cx="383340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0" name="Isosceles Triangle 175">
              <a:extLst>
                <a:ext uri="{FF2B5EF4-FFF2-40B4-BE49-F238E27FC236}">
                  <a16:creationId xmlns:a16="http://schemas.microsoft.com/office/drawing/2014/main" id="{942A4B22-19CF-4C16-912C-55F474FDE0F1}"/>
                </a:ext>
              </a:extLst>
            </p:cNvPr>
            <p:cNvSpPr/>
            <p:nvPr/>
          </p:nvSpPr>
          <p:spPr bwMode="auto">
            <a:xfrm rot="12669542">
              <a:off x="3181933" y="5530654"/>
              <a:ext cx="323758" cy="127392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11" name="Isosceles Triangle 176">
              <a:extLst>
                <a:ext uri="{FF2B5EF4-FFF2-40B4-BE49-F238E27FC236}">
                  <a16:creationId xmlns:a16="http://schemas.microsoft.com/office/drawing/2014/main" id="{CC4265E0-DEF1-4DAF-B4A8-D5BC5FE26F6D}"/>
                </a:ext>
              </a:extLst>
            </p:cNvPr>
            <p:cNvSpPr/>
            <p:nvPr/>
          </p:nvSpPr>
          <p:spPr bwMode="auto">
            <a:xfrm rot="16733456">
              <a:off x="3809307" y="4992756"/>
              <a:ext cx="323758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C72F5FF2-D83A-4946-9FED-DBEC515A02E2}"/>
              </a:ext>
            </a:extLst>
          </p:cNvPr>
          <p:cNvGrpSpPr/>
          <p:nvPr/>
        </p:nvGrpSpPr>
        <p:grpSpPr>
          <a:xfrm rot="864333">
            <a:off x="2249464" y="5174539"/>
            <a:ext cx="1996790" cy="973711"/>
            <a:chOff x="2601527" y="4884673"/>
            <a:chExt cx="1968740" cy="960033"/>
          </a:xfrm>
        </p:grpSpPr>
        <p:sp>
          <p:nvSpPr>
            <p:cNvPr id="27" name="Freeform 173">
              <a:extLst>
                <a:ext uri="{FF2B5EF4-FFF2-40B4-BE49-F238E27FC236}">
                  <a16:creationId xmlns:a16="http://schemas.microsoft.com/office/drawing/2014/main" id="{16BD8101-47C8-4E53-ADBE-9A8C376B82AC}"/>
                </a:ext>
              </a:extLst>
            </p:cNvPr>
            <p:cNvSpPr/>
            <p:nvPr/>
          </p:nvSpPr>
          <p:spPr bwMode="auto">
            <a:xfrm rot="20368675">
              <a:off x="2601527" y="5163020"/>
              <a:ext cx="1968740" cy="366287"/>
            </a:xfrm>
            <a:custGeom>
              <a:avLst/>
              <a:gdLst>
                <a:gd name="connsiteX0" fmla="*/ 0 w 2997200"/>
                <a:gd name="connsiteY0" fmla="*/ 172804 h 440613"/>
                <a:gd name="connsiteX1" fmla="*/ 924560 w 2997200"/>
                <a:gd name="connsiteY1" fmla="*/ 436964 h 440613"/>
                <a:gd name="connsiteX2" fmla="*/ 1950720 w 2997200"/>
                <a:gd name="connsiteY2" fmla="*/ 84 h 440613"/>
                <a:gd name="connsiteX3" fmla="*/ 2997200 w 2997200"/>
                <a:gd name="connsiteY3" fmla="*/ 396324 h 440613"/>
                <a:gd name="connsiteX4" fmla="*/ 2997200 w 2997200"/>
                <a:gd name="connsiteY4" fmla="*/ 396324 h 4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7200" h="440613">
                  <a:moveTo>
                    <a:pt x="0" y="172804"/>
                  </a:moveTo>
                  <a:cubicBezTo>
                    <a:pt x="299720" y="319277"/>
                    <a:pt x="599440" y="465751"/>
                    <a:pt x="924560" y="436964"/>
                  </a:cubicBezTo>
                  <a:cubicBezTo>
                    <a:pt x="1249680" y="408177"/>
                    <a:pt x="1605280" y="6857"/>
                    <a:pt x="1950720" y="84"/>
                  </a:cubicBezTo>
                  <a:cubicBezTo>
                    <a:pt x="2296160" y="-6689"/>
                    <a:pt x="2997200" y="396324"/>
                    <a:pt x="2997200" y="396324"/>
                  </a:cubicBezTo>
                  <a:lnTo>
                    <a:pt x="2997200" y="396324"/>
                  </a:lnTo>
                </a:path>
              </a:pathLst>
            </a:cu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28" name="Isosceles Triangle 174">
              <a:extLst>
                <a:ext uri="{FF2B5EF4-FFF2-40B4-BE49-F238E27FC236}">
                  <a16:creationId xmlns:a16="http://schemas.microsoft.com/office/drawing/2014/main" id="{993B8371-5352-497C-98C0-B78E9386D5B2}"/>
                </a:ext>
              </a:extLst>
            </p:cNvPr>
            <p:cNvSpPr/>
            <p:nvPr/>
          </p:nvSpPr>
          <p:spPr bwMode="auto">
            <a:xfrm rot="15834901">
              <a:off x="2506452" y="5599240"/>
              <a:ext cx="383340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29" name="Isosceles Triangle 175">
              <a:extLst>
                <a:ext uri="{FF2B5EF4-FFF2-40B4-BE49-F238E27FC236}">
                  <a16:creationId xmlns:a16="http://schemas.microsoft.com/office/drawing/2014/main" id="{AF5624DC-682C-4902-9A99-965D8F8CF8BD}"/>
                </a:ext>
              </a:extLst>
            </p:cNvPr>
            <p:cNvSpPr/>
            <p:nvPr/>
          </p:nvSpPr>
          <p:spPr bwMode="auto">
            <a:xfrm rot="12669542">
              <a:off x="3181933" y="5530654"/>
              <a:ext cx="323758" cy="127392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30" name="Isosceles Triangle 176">
              <a:extLst>
                <a:ext uri="{FF2B5EF4-FFF2-40B4-BE49-F238E27FC236}">
                  <a16:creationId xmlns:a16="http://schemas.microsoft.com/office/drawing/2014/main" id="{1F3F9492-A554-4EB2-817D-AFABEDF15DFA}"/>
                </a:ext>
              </a:extLst>
            </p:cNvPr>
            <p:cNvSpPr/>
            <p:nvPr/>
          </p:nvSpPr>
          <p:spPr bwMode="auto">
            <a:xfrm rot="16733456">
              <a:off x="3809307" y="4992756"/>
              <a:ext cx="323758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</p:grpSp>
      <p:sp>
        <p:nvSpPr>
          <p:cNvPr id="31" name="TextBox 86">
            <a:extLst>
              <a:ext uri="{FF2B5EF4-FFF2-40B4-BE49-F238E27FC236}">
                <a16:creationId xmlns:a16="http://schemas.microsoft.com/office/drawing/2014/main" id="{251FB4DA-F973-4898-8F45-C9FD7BDDAB55}"/>
              </a:ext>
            </a:extLst>
          </p:cNvPr>
          <p:cNvSpPr txBox="1"/>
          <p:nvPr/>
        </p:nvSpPr>
        <p:spPr>
          <a:xfrm>
            <a:off x="398025" y="5552635"/>
            <a:ext cx="1054648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Groundtruth</a:t>
            </a:r>
            <a:endParaRPr lang="en-US" sz="1600" b="1" dirty="0"/>
          </a:p>
        </p:txBody>
      </p:sp>
      <p:sp>
        <p:nvSpPr>
          <p:cNvPr id="32" name="TextBox 86">
            <a:extLst>
              <a:ext uri="{FF2B5EF4-FFF2-40B4-BE49-F238E27FC236}">
                <a16:creationId xmlns:a16="http://schemas.microsoft.com/office/drawing/2014/main" id="{ECBDC95C-6C5A-4238-804B-ACB81141FE47}"/>
              </a:ext>
            </a:extLst>
          </p:cNvPr>
          <p:cNvSpPr txBox="1"/>
          <p:nvPr/>
        </p:nvSpPr>
        <p:spPr>
          <a:xfrm>
            <a:off x="510264" y="4558988"/>
            <a:ext cx="722955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Estimate</a:t>
            </a:r>
            <a:endParaRPr lang="en-US" sz="1600" b="1" dirty="0"/>
          </a:p>
        </p:txBody>
      </p: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5DF2860A-5E96-404E-AE1A-7C71E38ED5FA}"/>
              </a:ext>
            </a:extLst>
          </p:cNvPr>
          <p:cNvGrpSpPr/>
          <p:nvPr/>
        </p:nvGrpSpPr>
        <p:grpSpPr>
          <a:xfrm rot="864333">
            <a:off x="4659576" y="5256119"/>
            <a:ext cx="1646640" cy="802964"/>
            <a:chOff x="2601527" y="4884673"/>
            <a:chExt cx="1968740" cy="960033"/>
          </a:xfrm>
        </p:grpSpPr>
        <p:sp>
          <p:nvSpPr>
            <p:cNvPr id="39" name="Freeform 173">
              <a:extLst>
                <a:ext uri="{FF2B5EF4-FFF2-40B4-BE49-F238E27FC236}">
                  <a16:creationId xmlns:a16="http://schemas.microsoft.com/office/drawing/2014/main" id="{ED1341C2-A3A4-44A3-9F2C-C9292DBBB479}"/>
                </a:ext>
              </a:extLst>
            </p:cNvPr>
            <p:cNvSpPr/>
            <p:nvPr/>
          </p:nvSpPr>
          <p:spPr bwMode="auto">
            <a:xfrm rot="20368675">
              <a:off x="2601527" y="5163020"/>
              <a:ext cx="1968740" cy="366287"/>
            </a:xfrm>
            <a:custGeom>
              <a:avLst/>
              <a:gdLst>
                <a:gd name="connsiteX0" fmla="*/ 0 w 2997200"/>
                <a:gd name="connsiteY0" fmla="*/ 172804 h 440613"/>
                <a:gd name="connsiteX1" fmla="*/ 924560 w 2997200"/>
                <a:gd name="connsiteY1" fmla="*/ 436964 h 440613"/>
                <a:gd name="connsiteX2" fmla="*/ 1950720 w 2997200"/>
                <a:gd name="connsiteY2" fmla="*/ 84 h 440613"/>
                <a:gd name="connsiteX3" fmla="*/ 2997200 w 2997200"/>
                <a:gd name="connsiteY3" fmla="*/ 396324 h 440613"/>
                <a:gd name="connsiteX4" fmla="*/ 2997200 w 2997200"/>
                <a:gd name="connsiteY4" fmla="*/ 396324 h 4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7200" h="440613">
                  <a:moveTo>
                    <a:pt x="0" y="172804"/>
                  </a:moveTo>
                  <a:cubicBezTo>
                    <a:pt x="299720" y="319277"/>
                    <a:pt x="599440" y="465751"/>
                    <a:pt x="924560" y="436964"/>
                  </a:cubicBezTo>
                  <a:cubicBezTo>
                    <a:pt x="1249680" y="408177"/>
                    <a:pt x="1605280" y="6857"/>
                    <a:pt x="1950720" y="84"/>
                  </a:cubicBezTo>
                  <a:cubicBezTo>
                    <a:pt x="2296160" y="-6689"/>
                    <a:pt x="2997200" y="396324"/>
                    <a:pt x="2997200" y="396324"/>
                  </a:cubicBezTo>
                  <a:lnTo>
                    <a:pt x="2997200" y="396324"/>
                  </a:lnTo>
                </a:path>
              </a:pathLst>
            </a:custGeom>
            <a:noFill/>
            <a:ln w="127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40" name="Isosceles Triangle 174">
              <a:extLst>
                <a:ext uri="{FF2B5EF4-FFF2-40B4-BE49-F238E27FC236}">
                  <a16:creationId xmlns:a16="http://schemas.microsoft.com/office/drawing/2014/main" id="{9DE2E364-CC88-41D2-B300-22D76B792E3D}"/>
                </a:ext>
              </a:extLst>
            </p:cNvPr>
            <p:cNvSpPr/>
            <p:nvPr/>
          </p:nvSpPr>
          <p:spPr bwMode="auto">
            <a:xfrm rot="15834901">
              <a:off x="2506452" y="5599240"/>
              <a:ext cx="383340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41" name="Isosceles Triangle 175">
              <a:extLst>
                <a:ext uri="{FF2B5EF4-FFF2-40B4-BE49-F238E27FC236}">
                  <a16:creationId xmlns:a16="http://schemas.microsoft.com/office/drawing/2014/main" id="{4FE5263F-7D5D-4338-ACFD-BD602B430B16}"/>
                </a:ext>
              </a:extLst>
            </p:cNvPr>
            <p:cNvSpPr/>
            <p:nvPr/>
          </p:nvSpPr>
          <p:spPr bwMode="auto">
            <a:xfrm rot="12669542">
              <a:off x="3181933" y="5530654"/>
              <a:ext cx="323758" cy="127392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42" name="Isosceles Triangle 176">
              <a:extLst>
                <a:ext uri="{FF2B5EF4-FFF2-40B4-BE49-F238E27FC236}">
                  <a16:creationId xmlns:a16="http://schemas.microsoft.com/office/drawing/2014/main" id="{32854669-06A3-4A7A-A1BD-6F0D9E4D5648}"/>
                </a:ext>
              </a:extLst>
            </p:cNvPr>
            <p:cNvSpPr/>
            <p:nvPr/>
          </p:nvSpPr>
          <p:spPr bwMode="auto">
            <a:xfrm rot="16733456">
              <a:off x="3809307" y="4992756"/>
              <a:ext cx="323758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80C6FBBB-43F3-4C63-BDA8-57EADFB46903}"/>
              </a:ext>
            </a:extLst>
          </p:cNvPr>
          <p:cNvGrpSpPr/>
          <p:nvPr/>
        </p:nvGrpSpPr>
        <p:grpSpPr>
          <a:xfrm rot="20609119">
            <a:off x="4792472" y="4233772"/>
            <a:ext cx="1646640" cy="802964"/>
            <a:chOff x="2601527" y="4884673"/>
            <a:chExt cx="1968740" cy="960033"/>
          </a:xfrm>
        </p:grpSpPr>
        <p:sp>
          <p:nvSpPr>
            <p:cNvPr id="44" name="Freeform 173">
              <a:extLst>
                <a:ext uri="{FF2B5EF4-FFF2-40B4-BE49-F238E27FC236}">
                  <a16:creationId xmlns:a16="http://schemas.microsoft.com/office/drawing/2014/main" id="{8EF69B0E-4486-4879-A51E-8E96829CAF36}"/>
                </a:ext>
              </a:extLst>
            </p:cNvPr>
            <p:cNvSpPr/>
            <p:nvPr/>
          </p:nvSpPr>
          <p:spPr bwMode="auto">
            <a:xfrm rot="20368675">
              <a:off x="2601527" y="5163020"/>
              <a:ext cx="1968740" cy="366287"/>
            </a:xfrm>
            <a:custGeom>
              <a:avLst/>
              <a:gdLst>
                <a:gd name="connsiteX0" fmla="*/ 0 w 2997200"/>
                <a:gd name="connsiteY0" fmla="*/ 172804 h 440613"/>
                <a:gd name="connsiteX1" fmla="*/ 924560 w 2997200"/>
                <a:gd name="connsiteY1" fmla="*/ 436964 h 440613"/>
                <a:gd name="connsiteX2" fmla="*/ 1950720 w 2997200"/>
                <a:gd name="connsiteY2" fmla="*/ 84 h 440613"/>
                <a:gd name="connsiteX3" fmla="*/ 2997200 w 2997200"/>
                <a:gd name="connsiteY3" fmla="*/ 396324 h 440613"/>
                <a:gd name="connsiteX4" fmla="*/ 2997200 w 2997200"/>
                <a:gd name="connsiteY4" fmla="*/ 396324 h 440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97200" h="440613">
                  <a:moveTo>
                    <a:pt x="0" y="172804"/>
                  </a:moveTo>
                  <a:cubicBezTo>
                    <a:pt x="299720" y="319277"/>
                    <a:pt x="599440" y="465751"/>
                    <a:pt x="924560" y="436964"/>
                  </a:cubicBezTo>
                  <a:cubicBezTo>
                    <a:pt x="1249680" y="408177"/>
                    <a:pt x="1605280" y="6857"/>
                    <a:pt x="1950720" y="84"/>
                  </a:cubicBezTo>
                  <a:cubicBezTo>
                    <a:pt x="2296160" y="-6689"/>
                    <a:pt x="2997200" y="396324"/>
                    <a:pt x="2997200" y="396324"/>
                  </a:cubicBezTo>
                  <a:lnTo>
                    <a:pt x="2997200" y="396324"/>
                  </a:lnTo>
                </a:path>
              </a:pathLst>
            </a:custGeom>
            <a:noFill/>
            <a:ln w="12700" cap="flat" cmpd="sng" algn="ctr">
              <a:solidFill>
                <a:srgbClr val="2A6AB3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45" name="Isosceles Triangle 174">
              <a:extLst>
                <a:ext uri="{FF2B5EF4-FFF2-40B4-BE49-F238E27FC236}">
                  <a16:creationId xmlns:a16="http://schemas.microsoft.com/office/drawing/2014/main" id="{39B49CAA-7F75-4066-8D2E-2616679390D8}"/>
                </a:ext>
              </a:extLst>
            </p:cNvPr>
            <p:cNvSpPr/>
            <p:nvPr/>
          </p:nvSpPr>
          <p:spPr bwMode="auto">
            <a:xfrm rot="15834901">
              <a:off x="2506452" y="5599240"/>
              <a:ext cx="383340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46" name="Isosceles Triangle 175">
              <a:extLst>
                <a:ext uri="{FF2B5EF4-FFF2-40B4-BE49-F238E27FC236}">
                  <a16:creationId xmlns:a16="http://schemas.microsoft.com/office/drawing/2014/main" id="{3171465B-CB9B-4528-8373-BB47508EFAEF}"/>
                </a:ext>
              </a:extLst>
            </p:cNvPr>
            <p:cNvSpPr/>
            <p:nvPr/>
          </p:nvSpPr>
          <p:spPr bwMode="auto">
            <a:xfrm rot="12669542">
              <a:off x="3181933" y="5530654"/>
              <a:ext cx="323758" cy="127392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47" name="Isosceles Triangle 176">
              <a:extLst>
                <a:ext uri="{FF2B5EF4-FFF2-40B4-BE49-F238E27FC236}">
                  <a16:creationId xmlns:a16="http://schemas.microsoft.com/office/drawing/2014/main" id="{EBCE7656-5021-4239-9BCD-592E3F4843A7}"/>
                </a:ext>
              </a:extLst>
            </p:cNvPr>
            <p:cNvSpPr/>
            <p:nvPr/>
          </p:nvSpPr>
          <p:spPr bwMode="auto">
            <a:xfrm rot="16733456">
              <a:off x="3809307" y="4992756"/>
              <a:ext cx="323758" cy="107591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</p:grp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4735162E-845D-48F3-8C22-60DFDF610746}"/>
              </a:ext>
            </a:extLst>
          </p:cNvPr>
          <p:cNvCxnSpPr>
            <a:cxnSpLocks/>
          </p:cNvCxnSpPr>
          <p:nvPr/>
        </p:nvCxnSpPr>
        <p:spPr bwMode="auto">
          <a:xfrm flipV="1">
            <a:off x="6922511" y="4589960"/>
            <a:ext cx="0" cy="1427203"/>
          </a:xfrm>
          <a:prstGeom prst="straightConnector1">
            <a:avLst/>
          </a:prstGeom>
          <a:solidFill>
            <a:schemeClr val="accent1"/>
          </a:solidFill>
          <a:ln w="15875" cap="flat" cmpd="sng" algn="ctr">
            <a:solidFill>
              <a:schemeClr val="bg1">
                <a:lumMod val="65000"/>
              </a:schemeClr>
            </a:solidFill>
            <a:prstDash val="solid"/>
            <a:round/>
            <a:headEnd type="none" w="med" len="med"/>
            <a:tailEnd type="triangle"/>
          </a:ln>
          <a:effectLst/>
        </p:spPr>
      </p:cxn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D79CD9CF-EF96-451A-B009-6C674263BC02}"/>
              </a:ext>
            </a:extLst>
          </p:cNvPr>
          <p:cNvGrpSpPr/>
          <p:nvPr/>
        </p:nvGrpSpPr>
        <p:grpSpPr>
          <a:xfrm>
            <a:off x="7531642" y="3796892"/>
            <a:ext cx="871115" cy="1625728"/>
            <a:chOff x="6978444" y="3795414"/>
            <a:chExt cx="871115" cy="1625728"/>
          </a:xfrm>
        </p:grpSpPr>
        <p:sp>
          <p:nvSpPr>
            <p:cNvPr id="58" name="任意多边形: 形状 57">
              <a:extLst>
                <a:ext uri="{FF2B5EF4-FFF2-40B4-BE49-F238E27FC236}">
                  <a16:creationId xmlns:a16="http://schemas.microsoft.com/office/drawing/2014/main" id="{6A6C4788-CBFB-4DDD-B2B6-69947836DB5B}"/>
                </a:ext>
              </a:extLst>
            </p:cNvPr>
            <p:cNvSpPr/>
            <p:nvPr/>
          </p:nvSpPr>
          <p:spPr bwMode="auto">
            <a:xfrm rot="1219382">
              <a:off x="7192350" y="3795414"/>
              <a:ext cx="316394" cy="1625728"/>
            </a:xfrm>
            <a:custGeom>
              <a:avLst/>
              <a:gdLst>
                <a:gd name="connsiteX0" fmla="*/ 5498 w 316394"/>
                <a:gd name="connsiteY0" fmla="*/ 829056 h 829056"/>
                <a:gd name="connsiteX1" fmla="*/ 23786 w 316394"/>
                <a:gd name="connsiteY1" fmla="*/ 341376 h 829056"/>
                <a:gd name="connsiteX2" fmla="*/ 194474 w 316394"/>
                <a:gd name="connsiteY2" fmla="*/ 304800 h 829056"/>
                <a:gd name="connsiteX3" fmla="*/ 316394 w 316394"/>
                <a:gd name="connsiteY3" fmla="*/ 0 h 829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6394" h="829056">
                  <a:moveTo>
                    <a:pt x="5498" y="829056"/>
                  </a:moveTo>
                  <a:cubicBezTo>
                    <a:pt x="-1106" y="628904"/>
                    <a:pt x="-7710" y="428752"/>
                    <a:pt x="23786" y="341376"/>
                  </a:cubicBezTo>
                  <a:cubicBezTo>
                    <a:pt x="55282" y="254000"/>
                    <a:pt x="145706" y="361696"/>
                    <a:pt x="194474" y="304800"/>
                  </a:cubicBezTo>
                  <a:cubicBezTo>
                    <a:pt x="243242" y="247904"/>
                    <a:pt x="279818" y="123952"/>
                    <a:pt x="316394" y="0"/>
                  </a:cubicBezTo>
                </a:path>
              </a:pathLst>
            </a:custGeom>
            <a:noFill/>
            <a:ln w="9525" cap="flat" cmpd="sng" algn="ctr">
              <a:solidFill>
                <a:srgbClr val="0070C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zh-CN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59" name="Isosceles Triangle 174">
              <a:extLst>
                <a:ext uri="{FF2B5EF4-FFF2-40B4-BE49-F238E27FC236}">
                  <a16:creationId xmlns:a16="http://schemas.microsoft.com/office/drawing/2014/main" id="{01708C2B-6F70-4DFD-9661-977C7E4B2327}"/>
                </a:ext>
              </a:extLst>
            </p:cNvPr>
            <p:cNvSpPr/>
            <p:nvPr/>
          </p:nvSpPr>
          <p:spPr bwMode="auto">
            <a:xfrm rot="13137483">
              <a:off x="6978444" y="4725251"/>
              <a:ext cx="320623" cy="89988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60" name="Isosceles Triangle 174">
              <a:extLst>
                <a:ext uri="{FF2B5EF4-FFF2-40B4-BE49-F238E27FC236}">
                  <a16:creationId xmlns:a16="http://schemas.microsoft.com/office/drawing/2014/main" id="{70809BA7-DB31-469E-9591-7646AEFCC20B}"/>
                </a:ext>
              </a:extLst>
            </p:cNvPr>
            <p:cNvSpPr/>
            <p:nvPr/>
          </p:nvSpPr>
          <p:spPr bwMode="auto">
            <a:xfrm rot="13859528">
              <a:off x="7172279" y="4334577"/>
              <a:ext cx="320623" cy="89988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  <p:sp>
          <p:nvSpPr>
            <p:cNvPr id="61" name="Isosceles Triangle 174">
              <a:extLst>
                <a:ext uri="{FF2B5EF4-FFF2-40B4-BE49-F238E27FC236}">
                  <a16:creationId xmlns:a16="http://schemas.microsoft.com/office/drawing/2014/main" id="{16B9CA7E-A326-414B-BF23-982EF762AC17}"/>
                </a:ext>
              </a:extLst>
            </p:cNvPr>
            <p:cNvSpPr/>
            <p:nvPr/>
          </p:nvSpPr>
          <p:spPr bwMode="auto">
            <a:xfrm rot="13137483">
              <a:off x="7528936" y="4042041"/>
              <a:ext cx="320623" cy="89988"/>
            </a:xfrm>
            <a:prstGeom prst="triangle">
              <a:avLst/>
            </a:prstGeom>
            <a:solidFill>
              <a:schemeClr val="bg1">
                <a:alpha val="61000"/>
              </a:schemeClr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24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" pitchFamily="18" charset="0"/>
              </a:endParaRPr>
            </a:p>
          </p:txBody>
        </p:sp>
      </p:grpSp>
      <p:sp>
        <p:nvSpPr>
          <p:cNvPr id="62" name="文本框 61">
            <a:extLst>
              <a:ext uri="{FF2B5EF4-FFF2-40B4-BE49-F238E27FC236}">
                <a16:creationId xmlns:a16="http://schemas.microsoft.com/office/drawing/2014/main" id="{6CAC3790-6341-4AA7-9FF1-3D1D4E322CD5}"/>
              </a:ext>
            </a:extLst>
          </p:cNvPr>
          <p:cNvSpPr txBox="1"/>
          <p:nvPr/>
        </p:nvSpPr>
        <p:spPr>
          <a:xfrm>
            <a:off x="6701401" y="4268000"/>
            <a:ext cx="7560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chemeClr val="bg1">
                    <a:lumMod val="7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gravity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A2DEF96F-E3B5-418E-859E-FFBFF69250E4}"/>
              </a:ext>
            </a:extLst>
          </p:cNvPr>
          <p:cNvSpPr/>
          <p:nvPr/>
        </p:nvSpPr>
        <p:spPr bwMode="auto">
          <a:xfrm rot="717143">
            <a:off x="6961175" y="5612352"/>
            <a:ext cx="1743075" cy="594930"/>
          </a:xfrm>
          <a:custGeom>
            <a:avLst/>
            <a:gdLst>
              <a:gd name="connsiteX0" fmla="*/ 0 w 1743075"/>
              <a:gd name="connsiteY0" fmla="*/ 764381 h 764381"/>
              <a:gd name="connsiteX1" fmla="*/ 714375 w 1743075"/>
              <a:gd name="connsiteY1" fmla="*/ 185737 h 764381"/>
              <a:gd name="connsiteX2" fmla="*/ 1164431 w 1743075"/>
              <a:gd name="connsiteY2" fmla="*/ 371475 h 764381"/>
              <a:gd name="connsiteX3" fmla="*/ 1671637 w 1743075"/>
              <a:gd name="connsiteY3" fmla="*/ 35719 h 764381"/>
              <a:gd name="connsiteX4" fmla="*/ 1671637 w 1743075"/>
              <a:gd name="connsiteY4" fmla="*/ 35719 h 764381"/>
              <a:gd name="connsiteX5" fmla="*/ 1743075 w 1743075"/>
              <a:gd name="connsiteY5" fmla="*/ 0 h 764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3075" h="764381">
                <a:moveTo>
                  <a:pt x="0" y="764381"/>
                </a:moveTo>
                <a:cubicBezTo>
                  <a:pt x="260151" y="507801"/>
                  <a:pt x="520303" y="251221"/>
                  <a:pt x="714375" y="185737"/>
                </a:cubicBezTo>
                <a:cubicBezTo>
                  <a:pt x="908447" y="120253"/>
                  <a:pt x="1004887" y="396478"/>
                  <a:pt x="1164431" y="371475"/>
                </a:cubicBezTo>
                <a:cubicBezTo>
                  <a:pt x="1323975" y="346472"/>
                  <a:pt x="1671637" y="35719"/>
                  <a:pt x="1671637" y="35719"/>
                </a:cubicBezTo>
                <a:lnTo>
                  <a:pt x="1671637" y="35719"/>
                </a:lnTo>
                <a:lnTo>
                  <a:pt x="1743075" y="0"/>
                </a:lnTo>
              </a:path>
            </a:pathLst>
          </a:cu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65" name="Isosceles Triangle 174">
            <a:extLst>
              <a:ext uri="{FF2B5EF4-FFF2-40B4-BE49-F238E27FC236}">
                <a16:creationId xmlns:a16="http://schemas.microsoft.com/office/drawing/2014/main" id="{FBB50EF1-00F6-4A1E-A3FE-27B0E8D18E1C}"/>
              </a:ext>
            </a:extLst>
          </p:cNvPr>
          <p:cNvSpPr/>
          <p:nvPr/>
        </p:nvSpPr>
        <p:spPr bwMode="auto">
          <a:xfrm rot="14797403">
            <a:off x="7264550" y="5750639"/>
            <a:ext cx="320623" cy="89988"/>
          </a:xfrm>
          <a:prstGeom prst="triangle">
            <a:avLst/>
          </a:prstGeom>
          <a:solidFill>
            <a:schemeClr val="bg1">
              <a:alpha val="61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66" name="Isosceles Triangle 174">
            <a:extLst>
              <a:ext uri="{FF2B5EF4-FFF2-40B4-BE49-F238E27FC236}">
                <a16:creationId xmlns:a16="http://schemas.microsoft.com/office/drawing/2014/main" id="{D20D4A86-DD71-406F-8A39-9D878935FE33}"/>
              </a:ext>
            </a:extLst>
          </p:cNvPr>
          <p:cNvSpPr/>
          <p:nvPr/>
        </p:nvSpPr>
        <p:spPr bwMode="auto">
          <a:xfrm rot="17146724">
            <a:off x="7729584" y="5719499"/>
            <a:ext cx="320623" cy="89988"/>
          </a:xfrm>
          <a:prstGeom prst="triangle">
            <a:avLst/>
          </a:prstGeom>
          <a:solidFill>
            <a:schemeClr val="bg1">
              <a:alpha val="61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67" name="Isosceles Triangle 174">
            <a:extLst>
              <a:ext uri="{FF2B5EF4-FFF2-40B4-BE49-F238E27FC236}">
                <a16:creationId xmlns:a16="http://schemas.microsoft.com/office/drawing/2014/main" id="{19870F24-C3CB-4491-BDAC-569E313D3D92}"/>
              </a:ext>
            </a:extLst>
          </p:cNvPr>
          <p:cNvSpPr/>
          <p:nvPr/>
        </p:nvSpPr>
        <p:spPr bwMode="auto">
          <a:xfrm rot="15135054">
            <a:off x="8377203" y="5835050"/>
            <a:ext cx="320623" cy="89988"/>
          </a:xfrm>
          <a:prstGeom prst="triangle">
            <a:avLst/>
          </a:prstGeom>
          <a:solidFill>
            <a:schemeClr val="bg1">
              <a:alpha val="61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scene3d>
            <a:camera prst="orthographicFront">
              <a:rot lat="0" lon="0" rev="0"/>
            </a:camera>
            <a:lightRig rig="threePt" dir="t"/>
          </a:scene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1" name="任意多边形: 形状 70">
            <a:extLst>
              <a:ext uri="{FF2B5EF4-FFF2-40B4-BE49-F238E27FC236}">
                <a16:creationId xmlns:a16="http://schemas.microsoft.com/office/drawing/2014/main" id="{2FBE0FD1-2470-4BAB-967F-214B0FA77D2C}"/>
              </a:ext>
            </a:extLst>
          </p:cNvPr>
          <p:cNvSpPr/>
          <p:nvPr/>
        </p:nvSpPr>
        <p:spPr bwMode="auto">
          <a:xfrm>
            <a:off x="7786688" y="4601802"/>
            <a:ext cx="914400" cy="1207293"/>
          </a:xfrm>
          <a:custGeom>
            <a:avLst/>
            <a:gdLst>
              <a:gd name="connsiteX0" fmla="*/ 0 w 914400"/>
              <a:gd name="connsiteY0" fmla="*/ 0 h 1207293"/>
              <a:gd name="connsiteX1" fmla="*/ 407193 w 914400"/>
              <a:gd name="connsiteY1" fmla="*/ 207168 h 1207293"/>
              <a:gd name="connsiteX2" fmla="*/ 592931 w 914400"/>
              <a:gd name="connsiteY2" fmla="*/ 421481 h 1207293"/>
              <a:gd name="connsiteX3" fmla="*/ 778668 w 914400"/>
              <a:gd name="connsiteY3" fmla="*/ 835818 h 1207293"/>
              <a:gd name="connsiteX4" fmla="*/ 914400 w 914400"/>
              <a:gd name="connsiteY4" fmla="*/ 1207293 h 1207293"/>
              <a:gd name="connsiteX5" fmla="*/ 914400 w 914400"/>
              <a:gd name="connsiteY5" fmla="*/ 1207293 h 1207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" h="1207293">
                <a:moveTo>
                  <a:pt x="0" y="0"/>
                </a:moveTo>
                <a:cubicBezTo>
                  <a:pt x="154185" y="68460"/>
                  <a:pt x="308371" y="136921"/>
                  <a:pt x="407193" y="207168"/>
                </a:cubicBezTo>
                <a:cubicBezTo>
                  <a:pt x="506015" y="277415"/>
                  <a:pt x="531019" y="316706"/>
                  <a:pt x="592931" y="421481"/>
                </a:cubicBezTo>
                <a:cubicBezTo>
                  <a:pt x="654843" y="526256"/>
                  <a:pt x="725090" y="704849"/>
                  <a:pt x="778668" y="835818"/>
                </a:cubicBezTo>
                <a:cubicBezTo>
                  <a:pt x="832246" y="966787"/>
                  <a:pt x="914400" y="1207293"/>
                  <a:pt x="914400" y="1207293"/>
                </a:cubicBezTo>
                <a:lnTo>
                  <a:pt x="914400" y="1207293"/>
                </a:lnTo>
              </a:path>
            </a:pathLst>
          </a:custGeom>
          <a:noFill/>
          <a:ln w="12700" cap="flat" cmpd="sng" algn="ctr">
            <a:solidFill>
              <a:schemeClr val="bg2"/>
            </a:solidFill>
            <a:prstDash val="dash"/>
            <a:round/>
            <a:headEnd type="none" w="med" len="med"/>
            <a:tailEnd type="stealth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2" name="任意多边形: 形状 71">
            <a:extLst>
              <a:ext uri="{FF2B5EF4-FFF2-40B4-BE49-F238E27FC236}">
                <a16:creationId xmlns:a16="http://schemas.microsoft.com/office/drawing/2014/main" id="{B69326E0-8BEB-42A9-BB9F-0A0301983D62}"/>
              </a:ext>
            </a:extLst>
          </p:cNvPr>
          <p:cNvSpPr/>
          <p:nvPr/>
        </p:nvSpPr>
        <p:spPr bwMode="auto">
          <a:xfrm>
            <a:off x="7315907" y="5094087"/>
            <a:ext cx="514232" cy="670246"/>
          </a:xfrm>
          <a:custGeom>
            <a:avLst/>
            <a:gdLst>
              <a:gd name="connsiteX0" fmla="*/ 0 w 914400"/>
              <a:gd name="connsiteY0" fmla="*/ 0 h 1207293"/>
              <a:gd name="connsiteX1" fmla="*/ 407193 w 914400"/>
              <a:gd name="connsiteY1" fmla="*/ 207168 h 1207293"/>
              <a:gd name="connsiteX2" fmla="*/ 592931 w 914400"/>
              <a:gd name="connsiteY2" fmla="*/ 421481 h 1207293"/>
              <a:gd name="connsiteX3" fmla="*/ 778668 w 914400"/>
              <a:gd name="connsiteY3" fmla="*/ 835818 h 1207293"/>
              <a:gd name="connsiteX4" fmla="*/ 914400 w 914400"/>
              <a:gd name="connsiteY4" fmla="*/ 1207293 h 1207293"/>
              <a:gd name="connsiteX5" fmla="*/ 914400 w 914400"/>
              <a:gd name="connsiteY5" fmla="*/ 1207293 h 1207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" h="1207293">
                <a:moveTo>
                  <a:pt x="0" y="0"/>
                </a:moveTo>
                <a:cubicBezTo>
                  <a:pt x="154185" y="68460"/>
                  <a:pt x="308371" y="136921"/>
                  <a:pt x="407193" y="207168"/>
                </a:cubicBezTo>
                <a:cubicBezTo>
                  <a:pt x="506015" y="277415"/>
                  <a:pt x="531019" y="316706"/>
                  <a:pt x="592931" y="421481"/>
                </a:cubicBezTo>
                <a:cubicBezTo>
                  <a:pt x="654843" y="526256"/>
                  <a:pt x="725090" y="704849"/>
                  <a:pt x="778668" y="835818"/>
                </a:cubicBezTo>
                <a:cubicBezTo>
                  <a:pt x="832246" y="966787"/>
                  <a:pt x="914400" y="1207293"/>
                  <a:pt x="914400" y="1207293"/>
                </a:cubicBezTo>
                <a:lnTo>
                  <a:pt x="914400" y="1207293"/>
                </a:lnTo>
              </a:path>
            </a:pathLst>
          </a:custGeom>
          <a:noFill/>
          <a:ln w="12700" cap="flat" cmpd="sng" algn="ctr">
            <a:solidFill>
              <a:schemeClr val="bg2"/>
            </a:solidFill>
            <a:prstDash val="dash"/>
            <a:round/>
            <a:headEnd type="none" w="med" len="med"/>
            <a:tailEnd type="stealth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3" name="任意多边形: 形状 72">
            <a:extLst>
              <a:ext uri="{FF2B5EF4-FFF2-40B4-BE49-F238E27FC236}">
                <a16:creationId xmlns:a16="http://schemas.microsoft.com/office/drawing/2014/main" id="{E88F7A47-08E3-4327-AECD-02D602E9E752}"/>
              </a:ext>
            </a:extLst>
          </p:cNvPr>
          <p:cNvSpPr/>
          <p:nvPr/>
        </p:nvSpPr>
        <p:spPr bwMode="auto">
          <a:xfrm>
            <a:off x="7124700" y="5494294"/>
            <a:ext cx="263252" cy="332397"/>
          </a:xfrm>
          <a:custGeom>
            <a:avLst/>
            <a:gdLst>
              <a:gd name="connsiteX0" fmla="*/ 0 w 914400"/>
              <a:gd name="connsiteY0" fmla="*/ 0 h 1207293"/>
              <a:gd name="connsiteX1" fmla="*/ 407193 w 914400"/>
              <a:gd name="connsiteY1" fmla="*/ 207168 h 1207293"/>
              <a:gd name="connsiteX2" fmla="*/ 592931 w 914400"/>
              <a:gd name="connsiteY2" fmla="*/ 421481 h 1207293"/>
              <a:gd name="connsiteX3" fmla="*/ 778668 w 914400"/>
              <a:gd name="connsiteY3" fmla="*/ 835818 h 1207293"/>
              <a:gd name="connsiteX4" fmla="*/ 914400 w 914400"/>
              <a:gd name="connsiteY4" fmla="*/ 1207293 h 1207293"/>
              <a:gd name="connsiteX5" fmla="*/ 914400 w 914400"/>
              <a:gd name="connsiteY5" fmla="*/ 1207293 h 12072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14400" h="1207293">
                <a:moveTo>
                  <a:pt x="0" y="0"/>
                </a:moveTo>
                <a:cubicBezTo>
                  <a:pt x="154185" y="68460"/>
                  <a:pt x="308371" y="136921"/>
                  <a:pt x="407193" y="207168"/>
                </a:cubicBezTo>
                <a:cubicBezTo>
                  <a:pt x="506015" y="277415"/>
                  <a:pt x="531019" y="316706"/>
                  <a:pt x="592931" y="421481"/>
                </a:cubicBezTo>
                <a:cubicBezTo>
                  <a:pt x="654843" y="526256"/>
                  <a:pt x="725090" y="704849"/>
                  <a:pt x="778668" y="835818"/>
                </a:cubicBezTo>
                <a:cubicBezTo>
                  <a:pt x="832246" y="966787"/>
                  <a:pt x="914400" y="1207293"/>
                  <a:pt x="914400" y="1207293"/>
                </a:cubicBezTo>
                <a:lnTo>
                  <a:pt x="914400" y="1207293"/>
                </a:lnTo>
              </a:path>
            </a:pathLst>
          </a:custGeom>
          <a:noFill/>
          <a:ln w="12700" cap="flat" cmpd="sng" algn="ctr">
            <a:solidFill>
              <a:schemeClr val="bg2"/>
            </a:solidFill>
            <a:prstDash val="dash"/>
            <a:round/>
            <a:headEnd type="none" w="med" len="med"/>
            <a:tailEnd type="stealth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  <p:sp>
        <p:nvSpPr>
          <p:cNvPr id="74" name="任意多边形: 形状 73">
            <a:extLst>
              <a:ext uri="{FF2B5EF4-FFF2-40B4-BE49-F238E27FC236}">
                <a16:creationId xmlns:a16="http://schemas.microsoft.com/office/drawing/2014/main" id="{E08C099F-923D-492A-92EA-B56628DAD0C0}"/>
              </a:ext>
            </a:extLst>
          </p:cNvPr>
          <p:cNvSpPr/>
          <p:nvPr/>
        </p:nvSpPr>
        <p:spPr bwMode="auto">
          <a:xfrm>
            <a:off x="6732240" y="4767818"/>
            <a:ext cx="259049" cy="147324"/>
          </a:xfrm>
          <a:custGeom>
            <a:avLst/>
            <a:gdLst>
              <a:gd name="connsiteX0" fmla="*/ 0 w 259049"/>
              <a:gd name="connsiteY0" fmla="*/ 22773 h 147324"/>
              <a:gd name="connsiteX1" fmla="*/ 235743 w 259049"/>
              <a:gd name="connsiteY1" fmla="*/ 8486 h 147324"/>
              <a:gd name="connsiteX2" fmla="*/ 228600 w 259049"/>
              <a:gd name="connsiteY2" fmla="*/ 137073 h 147324"/>
              <a:gd name="connsiteX3" fmla="*/ 42862 w 259049"/>
              <a:gd name="connsiteY3" fmla="*/ 129930 h 1473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9049" h="147324">
                <a:moveTo>
                  <a:pt x="0" y="22773"/>
                </a:moveTo>
                <a:cubicBezTo>
                  <a:pt x="98821" y="6104"/>
                  <a:pt x="197643" y="-10564"/>
                  <a:pt x="235743" y="8486"/>
                </a:cubicBezTo>
                <a:cubicBezTo>
                  <a:pt x="273843" y="27536"/>
                  <a:pt x="260747" y="116832"/>
                  <a:pt x="228600" y="137073"/>
                </a:cubicBezTo>
                <a:cubicBezTo>
                  <a:pt x="196453" y="157314"/>
                  <a:pt x="119657" y="143622"/>
                  <a:pt x="42862" y="129930"/>
                </a:cubicBezTo>
              </a:path>
            </a:pathLst>
          </a:custGeom>
          <a:noFill/>
          <a:ln w="12700" cap="flat" cmpd="sng" algn="ctr">
            <a:solidFill>
              <a:schemeClr val="bg1">
                <a:lumMod val="75000"/>
              </a:schemeClr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CN" alt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3960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88889E-6 -1.48148E-6 L 0.01841 0.14121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920" y="706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380000">
                                      <p:cBhvr>
                                        <p:cTn id="8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" dur="10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07407E-6 L -0.01354 0.1493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77" y="7454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800000">
                                      <p:cBhvr>
                                        <p:cTn id="16" dur="2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5.55556E-7 -2.22222E-6 L -0.06042 0.1013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21" y="50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71" grpId="0" animBg="1"/>
      <p:bldP spid="72" grpId="0" animBg="1"/>
      <p:bldP spid="73" grpId="0" animBg="1"/>
      <p:bldP spid="7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Error Metrics: Absolute and Relative Error</a:t>
            </a:r>
          </a:p>
        </p:txBody>
      </p:sp>
      <p:sp>
        <p:nvSpPr>
          <p:cNvPr id="8" name="Footer Placeholder 4"/>
          <p:cNvSpPr txBox="1">
            <a:spLocks/>
          </p:cNvSpPr>
          <p:nvPr/>
        </p:nvSpPr>
        <p:spPr>
          <a:xfrm>
            <a:off x="1" y="6605972"/>
            <a:ext cx="9192344" cy="25202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Zichao Zhang - University of Zurich – A Tutorial on Quantitative Trajectory Evaluation for Visual(-inertial) Odometry</a:t>
            </a:r>
          </a:p>
        </p:txBody>
      </p:sp>
      <p:sp>
        <p:nvSpPr>
          <p:cNvPr id="13" name="Rectangle 12"/>
          <p:cNvSpPr/>
          <p:nvPr/>
        </p:nvSpPr>
        <p:spPr>
          <a:xfrm>
            <a:off x="428128" y="5061954"/>
            <a:ext cx="3600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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Single number metric</a:t>
            </a:r>
          </a:p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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Sensitive to when the estimation    </a:t>
            </a:r>
          </a:p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    error occurs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184068" y="5121188"/>
            <a:ext cx="36004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00B05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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Informative statistics</a:t>
            </a:r>
          </a:p>
          <a:p>
            <a:pPr lvl="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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  <a:sym typeface="Wingdings" panose="05000000000000000000" pitchFamily="2" charset="2"/>
              </a:rPr>
              <a:t> </a:t>
            </a:r>
            <a:r>
              <a:rPr lang="en-US" sz="1800" dirty="0">
                <a:latin typeface="Calibri" panose="020F0502020204030204" pitchFamily="34" charset="0"/>
                <a:cs typeface="Calibri" panose="020F0502020204030204" pitchFamily="34" charset="0"/>
              </a:rPr>
              <a:t>Complicated to compute and rank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5183029" y="883658"/>
            <a:ext cx="320435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Relative Error (Odometry Error)</a:t>
            </a:r>
          </a:p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Statistics of sub-trajectories of specified lengths.</a:t>
            </a:r>
            <a:endParaRPr lang="en-US" sz="16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28128" y="877475"/>
            <a:ext cx="320435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>
                <a:latin typeface="Calibri" panose="020F0502020204030204" pitchFamily="34" charset="0"/>
                <a:cs typeface="Calibri" panose="020F0502020204030204" pitchFamily="34" charset="0"/>
              </a:rPr>
              <a:t>Absolute Trajectory Error</a:t>
            </a:r>
          </a:p>
          <a:p>
            <a:r>
              <a:rPr lang="en-US" sz="1600" dirty="0">
                <a:latin typeface="Calibri" panose="020F0502020204030204" pitchFamily="34" charset="0"/>
                <a:cs typeface="Calibri" panose="020F0502020204030204" pitchFamily="34" charset="0"/>
              </a:rPr>
              <a:t>RMSE of the aligned estimate and the groundtruth. </a:t>
            </a:r>
          </a:p>
          <a:p>
            <a:endParaRPr lang="en-US" sz="1800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3" name="at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79512" y="2147584"/>
            <a:ext cx="4134279" cy="2325532"/>
          </a:xfrm>
          <a:prstGeom prst="rect">
            <a:avLst/>
          </a:prstGeom>
        </p:spPr>
      </p:pic>
      <p:pic>
        <p:nvPicPr>
          <p:cNvPr id="24" name="r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943088" y="2336389"/>
            <a:ext cx="3684239" cy="207238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 bwMode="auto">
          <a:xfrm>
            <a:off x="4488955" y="751461"/>
            <a:ext cx="45719" cy="5521855"/>
          </a:xfrm>
          <a:prstGeom prst="rect">
            <a:avLst/>
          </a:prstGeom>
          <a:solidFill>
            <a:schemeClr val="bg2">
              <a:alpha val="3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91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958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8593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CD86502-5F4A-4329-8F60-55555BA79A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8262" y="3401068"/>
            <a:ext cx="4172250" cy="300424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6C28AAB-6606-4505-B536-CE28DF83C35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02" y="3545687"/>
            <a:ext cx="5052047" cy="1534799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E66AF45F-DDC4-4739-AC44-BB2635033B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58" y="4938520"/>
            <a:ext cx="5300531" cy="17668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Trajectory Evaluation Toolbox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0539" y="435059"/>
            <a:ext cx="1728192" cy="1728192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168865" y="817892"/>
            <a:ext cx="6455364" cy="846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4000"/>
              </a:lnSpc>
              <a:spcBef>
                <a:spcPts val="800"/>
              </a:spcBef>
              <a:spcAft>
                <a:spcPct val="0"/>
              </a:spcAft>
              <a:buClrTx/>
              <a:buSzPct val="110000"/>
              <a:buFont typeface="Wingdings" pitchFamily="2" charset="2"/>
              <a:buChar char="Ø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Times" pitchFamily="18" charset="0"/>
              </a:defRPr>
            </a:lvl1pPr>
            <a:lvl2pPr marL="742950" indent="-285750" algn="l" rtl="0" eaLnBrk="0" fontAlgn="base" hangingPunct="0">
              <a:lnSpc>
                <a:spcPts val="3200"/>
              </a:lnSpc>
              <a:spcBef>
                <a:spcPts val="4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2pPr>
            <a:lvl3pPr marL="1143000" indent="-228600" algn="l" rtl="0" eaLnBrk="0" fontAlgn="base" hangingPunct="0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Tx/>
              <a:buChar char="-"/>
              <a:defRPr sz="20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3pPr>
            <a:lvl4pPr marL="1600200" indent="-228600" algn="l" rtl="0" eaLnBrk="0" fontAlgn="base" hangingPunct="0">
              <a:lnSpc>
                <a:spcPts val="1800"/>
              </a:lnSpc>
              <a:spcBef>
                <a:spcPts val="400"/>
              </a:spcBef>
              <a:spcAft>
                <a:spcPct val="0"/>
              </a:spcAft>
              <a:buClrTx/>
              <a:buFont typeface="Times" charset="0"/>
              <a:buChar char="•"/>
              <a:defRPr sz="18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SzPct val="60000"/>
              <a:buChar char="º"/>
              <a:defRPr sz="16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kern="0" dirty="0"/>
              <a:t>Available at</a:t>
            </a:r>
          </a:p>
          <a:p>
            <a:pPr marL="360363" lvl="1" indent="0">
              <a:lnSpc>
                <a:spcPct val="100000"/>
              </a:lnSpc>
              <a:buNone/>
            </a:pPr>
            <a:r>
              <a:rPr lang="en-US" sz="2000" kern="0" dirty="0">
                <a:hlinkClick r:id="rId7"/>
              </a:rPr>
              <a:t>https://github.com/uzh-rpg/rpg_trajectory_evaluation</a:t>
            </a:r>
            <a:endParaRPr lang="en-US" sz="2000" kern="0" dirty="0"/>
          </a:p>
          <a:p>
            <a:pPr marL="360363" lvl="1" indent="0">
              <a:lnSpc>
                <a:spcPct val="100000"/>
              </a:lnSpc>
              <a:buNone/>
            </a:pPr>
            <a:endParaRPr lang="en-US" kern="0" dirty="0"/>
          </a:p>
        </p:txBody>
      </p:sp>
      <p:sp>
        <p:nvSpPr>
          <p:cNvPr id="11" name="Content Placeholder 2"/>
          <p:cNvSpPr txBox="1">
            <a:spLocks/>
          </p:cNvSpPr>
          <p:nvPr/>
        </p:nvSpPr>
        <p:spPr bwMode="auto">
          <a:xfrm>
            <a:off x="152400" y="1772816"/>
            <a:ext cx="6975884" cy="19630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4000"/>
              </a:lnSpc>
              <a:spcBef>
                <a:spcPts val="800"/>
              </a:spcBef>
              <a:spcAft>
                <a:spcPct val="0"/>
              </a:spcAft>
              <a:buClrTx/>
              <a:buSzPct val="110000"/>
              <a:buFont typeface="Wingdings" pitchFamily="2" charset="2"/>
              <a:buChar char="Ø"/>
              <a:defRPr sz="24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Times" pitchFamily="18" charset="0"/>
              </a:defRPr>
            </a:lvl1pPr>
            <a:lvl2pPr marL="742950" indent="-285750" algn="l" rtl="0" eaLnBrk="0" fontAlgn="base" hangingPunct="0">
              <a:lnSpc>
                <a:spcPts val="3200"/>
              </a:lnSpc>
              <a:spcBef>
                <a:spcPts val="400"/>
              </a:spcBef>
              <a:spcAft>
                <a:spcPct val="0"/>
              </a:spcAft>
              <a:buClrTx/>
              <a:buSzPct val="80000"/>
              <a:buFont typeface="Wingdings" pitchFamily="2" charset="2"/>
              <a:buChar char="§"/>
              <a:defRPr sz="22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2pPr>
            <a:lvl3pPr marL="1143000" indent="-228600" algn="l" rtl="0" eaLnBrk="0" fontAlgn="base" hangingPunct="0">
              <a:lnSpc>
                <a:spcPts val="2400"/>
              </a:lnSpc>
              <a:spcBef>
                <a:spcPts val="400"/>
              </a:spcBef>
              <a:spcAft>
                <a:spcPct val="0"/>
              </a:spcAft>
              <a:buClrTx/>
              <a:buChar char="-"/>
              <a:defRPr sz="20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3pPr>
            <a:lvl4pPr marL="1600200" indent="-228600" algn="l" rtl="0" eaLnBrk="0" fontAlgn="base" hangingPunct="0">
              <a:lnSpc>
                <a:spcPts val="1800"/>
              </a:lnSpc>
              <a:spcBef>
                <a:spcPts val="400"/>
              </a:spcBef>
              <a:spcAft>
                <a:spcPct val="0"/>
              </a:spcAft>
              <a:buClrTx/>
              <a:buFont typeface="Times" charset="0"/>
              <a:buChar char="•"/>
              <a:defRPr sz="18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Tx/>
              <a:buSzPct val="60000"/>
              <a:buChar char="º"/>
              <a:defRPr sz="1600">
                <a:solidFill>
                  <a:schemeClr val="tx1"/>
                </a:solidFill>
                <a:latin typeface="Calibri" panose="020F0502020204030204" pitchFamily="34" charset="0"/>
                <a:cs typeface="Times" pitchFamily="18" charset="0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SzPct val="60000"/>
              <a:buChar char="º"/>
              <a:defRPr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ct val="100000"/>
              </a:lnSpc>
            </a:pPr>
            <a:r>
              <a:rPr lang="en-US" kern="0" dirty="0"/>
              <a:t>The toolbox provides:</a:t>
            </a:r>
          </a:p>
          <a:p>
            <a:pPr lvl="1">
              <a:lnSpc>
                <a:spcPct val="100000"/>
              </a:lnSpc>
            </a:pPr>
            <a:r>
              <a:rPr lang="en-US" sz="2000" kern="0" dirty="0"/>
              <a:t>Concise interface: one line command to run all evaluations</a:t>
            </a:r>
          </a:p>
          <a:p>
            <a:pPr lvl="1">
              <a:lnSpc>
                <a:spcPct val="100000"/>
              </a:lnSpc>
            </a:pPr>
            <a:r>
              <a:rPr lang="en-US" sz="2000" kern="0" dirty="0"/>
              <a:t>Easily compare multiple algorithms on multiple datasets</a:t>
            </a:r>
          </a:p>
          <a:p>
            <a:pPr lvl="1">
              <a:lnSpc>
                <a:spcPct val="100000"/>
              </a:lnSpc>
            </a:pPr>
            <a:r>
              <a:rPr lang="en-US" sz="2000" kern="0" dirty="0"/>
              <a:t>(Nearly) paper ready plots and tables</a:t>
            </a:r>
          </a:p>
          <a:p>
            <a:pPr lvl="1">
              <a:lnSpc>
                <a:spcPct val="100000"/>
              </a:lnSpc>
            </a:pPr>
            <a:r>
              <a:rPr lang="en-US" sz="2000" kern="0" dirty="0"/>
              <a:t>Easy customization</a:t>
            </a:r>
          </a:p>
          <a:p>
            <a:pPr marL="457200" lvl="1" indent="0">
              <a:lnSpc>
                <a:spcPct val="100000"/>
              </a:lnSpc>
              <a:buNone/>
            </a:pPr>
            <a:endParaRPr lang="en-US" kern="0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A5006814-2151-4BA5-BD08-26CE6BC3424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585663"/>
            <a:ext cx="5052047" cy="1534799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DF135E7F-E47D-454D-AB04-9310294C96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56" y="4978496"/>
            <a:ext cx="5300531" cy="17668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601670" y="5812334"/>
            <a:ext cx="5940660" cy="52322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latin typeface="+mj-lt"/>
              </a:rPr>
              <a:t>Visit me at booth 3 for more details!</a:t>
            </a:r>
          </a:p>
        </p:txBody>
      </p:sp>
      <p:sp>
        <p:nvSpPr>
          <p:cNvPr id="9" name="Footer Placeholder 4"/>
          <p:cNvSpPr txBox="1">
            <a:spLocks/>
          </p:cNvSpPr>
          <p:nvPr/>
        </p:nvSpPr>
        <p:spPr>
          <a:xfrm>
            <a:off x="1" y="6605972"/>
            <a:ext cx="9192344" cy="25202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latin typeface="Times" charset="0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schemeClr val="bg2">
                    <a:lumMod val="60000"/>
                    <a:lumOff val="40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Zichao Zhang - University of Zurich – A Tutorial on Quantitative Trajectory Evaluation for Visual(-inertial) Odometry</a:t>
            </a:r>
          </a:p>
        </p:txBody>
      </p:sp>
    </p:spTree>
    <p:extLst>
      <p:ext uri="{BB962C8B-B14F-4D97-AF65-F5344CB8AC3E}">
        <p14:creationId xmlns:p14="http://schemas.microsoft.com/office/powerpoint/2010/main" val="2805018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theme/theme1.xml><?xml version="1.0" encoding="utf-8"?>
<a:theme xmlns:a="http://schemas.openxmlformats.org/drawingml/2006/main" name="1_Standarddesign">
  <a:themeElements>
    <a:clrScheme name="Standard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bg1"/>
        </a:solidFill>
        <a:ln w="9525" cap="flat" cmpd="sng" algn="ctr">
          <a:solidFill>
            <a:srgbClr val="FF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rtlCol="0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imes" pitchFamily="18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Standard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Standard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eth_masterfolie_ethkuppel</Template>
  <TotalTime>1054</TotalTime>
  <Words>423</Words>
  <Application>Microsoft Office PowerPoint</Application>
  <PresentationFormat>全屏显示(4:3)</PresentationFormat>
  <Paragraphs>75</Paragraphs>
  <Slides>5</Slides>
  <Notes>5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2" baseType="lpstr">
      <vt:lpstr>宋体</vt:lpstr>
      <vt:lpstr>Arial</vt:lpstr>
      <vt:lpstr>Calibri</vt:lpstr>
      <vt:lpstr>Helvetica</vt:lpstr>
      <vt:lpstr>Times</vt:lpstr>
      <vt:lpstr>Wingdings</vt:lpstr>
      <vt:lpstr>1_Standarddesign</vt:lpstr>
      <vt:lpstr>PowerPoint 演示文稿</vt:lpstr>
      <vt:lpstr>Why is trajectory evaluation tricky?</vt:lpstr>
      <vt:lpstr>Trajectory Alignment: Visual-Inertial Setup</vt:lpstr>
      <vt:lpstr>Error Metrics: Absolute and Relative Error</vt:lpstr>
      <vt:lpstr>Trajectory Evaluation Toolbox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Toolbox for Easily Calibrating Omnidirectional Cameras</dc:title>
  <dc:creator>Davide</dc:creator>
  <cp:lastModifiedBy>ZhangZichao</cp:lastModifiedBy>
  <cp:revision>2550</cp:revision>
  <cp:lastPrinted>2018-10-07T10:12:48Z</cp:lastPrinted>
  <dcterms:created xsi:type="dcterms:W3CDTF">2006-10-04T12:22:52Z</dcterms:created>
  <dcterms:modified xsi:type="dcterms:W3CDTF">2018-10-07T10:13:38Z</dcterms:modified>
</cp:coreProperties>
</file>

<file path=docProps/thumbnail.jpeg>
</file>